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7" r:id="rId22"/>
    <p:sldId id="280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óger Dóra" initials="KD" lastIdx="0" clrIdx="0">
    <p:extLst>
      <p:ext uri="{19B8F6BF-5375-455C-9EA6-DF929625EA0E}">
        <p15:presenceInfo xmlns:p15="http://schemas.microsoft.com/office/powerpoint/2012/main" userId="S-1-5-21-245380968-3351881539-3762385037-6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B70A4-17B7-516B-24DC-C55D3EBC47DE}" v="819" dt="2023-08-25T17:46:00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czeg Renáta" userId="S::herczeg.renata@uni-bge.hu::ff81e532-8a6c-45c6-afa8-f10879e6b8aa" providerId="AD" clId="Web-{7CAB70A4-17B7-516B-24DC-C55D3EBC47DE}"/>
    <pc:docChg chg="modSld">
      <pc:chgData name="Herczeg Renáta" userId="S::herczeg.renata@uni-bge.hu::ff81e532-8a6c-45c6-afa8-f10879e6b8aa" providerId="AD" clId="Web-{7CAB70A4-17B7-516B-24DC-C55D3EBC47DE}" dt="2023-08-25T17:46:00.199" v="783" actId="20577"/>
      <pc:docMkLst>
        <pc:docMk/>
      </pc:docMkLst>
      <pc:sldChg chg="modSp">
        <pc:chgData name="Herczeg Renáta" userId="S::herczeg.renata@uni-bge.hu::ff81e532-8a6c-45c6-afa8-f10879e6b8aa" providerId="AD" clId="Web-{7CAB70A4-17B7-516B-24DC-C55D3EBC47DE}" dt="2023-08-25T15:41:56.656" v="279" actId="20577"/>
        <pc:sldMkLst>
          <pc:docMk/>
          <pc:sldMk cId="3802609983" sldId="258"/>
        </pc:sldMkLst>
        <pc:spChg chg="mod">
          <ac:chgData name="Herczeg Renáta" userId="S::herczeg.renata@uni-bge.hu::ff81e532-8a6c-45c6-afa8-f10879e6b8aa" providerId="AD" clId="Web-{7CAB70A4-17B7-516B-24DC-C55D3EBC47DE}" dt="2023-08-25T15:41:56.656" v="279" actId="20577"/>
          <ac:spMkLst>
            <pc:docMk/>
            <pc:sldMk cId="3802609983" sldId="258"/>
            <ac:spMk id="4" creationId="{00000000-0000-0000-0000-000000000000}"/>
          </ac:spMkLst>
        </pc:spChg>
      </pc:sldChg>
      <pc:sldChg chg="modSp">
        <pc:chgData name="Herczeg Renáta" userId="S::herczeg.renata@uni-bge.hu::ff81e532-8a6c-45c6-afa8-f10879e6b8aa" providerId="AD" clId="Web-{7CAB70A4-17B7-516B-24DC-C55D3EBC47DE}" dt="2023-08-25T15:41:00.685" v="274" actId="20577"/>
        <pc:sldMkLst>
          <pc:docMk/>
          <pc:sldMk cId="2656488897" sldId="259"/>
        </pc:sldMkLst>
        <pc:spChg chg="mod">
          <ac:chgData name="Herczeg Renáta" userId="S::herczeg.renata@uni-bge.hu::ff81e532-8a6c-45c6-afa8-f10879e6b8aa" providerId="AD" clId="Web-{7CAB70A4-17B7-516B-24DC-C55D3EBC47DE}" dt="2023-08-25T15:25:00.093" v="75" actId="20577"/>
          <ac:spMkLst>
            <pc:docMk/>
            <pc:sldMk cId="2656488897" sldId="259"/>
            <ac:spMk id="2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5:41:00.685" v="274" actId="20577"/>
          <ac:spMkLst>
            <pc:docMk/>
            <pc:sldMk cId="2656488897" sldId="259"/>
            <ac:spMk id="3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5:41:00.685" v="274" actId="20577"/>
          <ac:spMkLst>
            <pc:docMk/>
            <pc:sldMk cId="2656488897" sldId="259"/>
            <ac:spMk id="4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5:30:36.916" v="139" actId="1076"/>
          <ac:spMkLst>
            <pc:docMk/>
            <pc:sldMk cId="2656488897" sldId="259"/>
            <ac:spMk id="5" creationId="{00000000-0000-0000-0000-000000000000}"/>
          </ac:spMkLst>
        </pc:spChg>
      </pc:sldChg>
      <pc:sldChg chg="modSp">
        <pc:chgData name="Herczeg Renáta" userId="S::herczeg.renata@uni-bge.hu::ff81e532-8a6c-45c6-afa8-f10879e6b8aa" providerId="AD" clId="Web-{7CAB70A4-17B7-516B-24DC-C55D3EBC47DE}" dt="2023-08-25T15:43:39.050" v="283" actId="20577"/>
        <pc:sldMkLst>
          <pc:docMk/>
          <pc:sldMk cId="2550835865" sldId="261"/>
        </pc:sldMkLst>
        <pc:spChg chg="mod">
          <ac:chgData name="Herczeg Renáta" userId="S::herczeg.renata@uni-bge.hu::ff81e532-8a6c-45c6-afa8-f10879e6b8aa" providerId="AD" clId="Web-{7CAB70A4-17B7-516B-24DC-C55D3EBC47DE}" dt="2023-08-25T15:43:39.050" v="283" actId="20577"/>
          <ac:spMkLst>
            <pc:docMk/>
            <pc:sldMk cId="2550835865" sldId="261"/>
            <ac:spMk id="2" creationId="{00000000-0000-0000-0000-000000000000}"/>
          </ac:spMkLst>
        </pc:spChg>
      </pc:sldChg>
      <pc:sldChg chg="modSp">
        <pc:chgData name="Herczeg Renáta" userId="S::herczeg.renata@uni-bge.hu::ff81e532-8a6c-45c6-afa8-f10879e6b8aa" providerId="AD" clId="Web-{7CAB70A4-17B7-516B-24DC-C55D3EBC47DE}" dt="2023-08-25T17:20:22.643" v="454" actId="20577"/>
        <pc:sldMkLst>
          <pc:docMk/>
          <pc:sldMk cId="889608072" sldId="262"/>
        </pc:sldMkLst>
        <pc:spChg chg="mod">
          <ac:chgData name="Herczeg Renáta" userId="S::herczeg.renata@uni-bge.hu::ff81e532-8a6c-45c6-afa8-f10879e6b8aa" providerId="AD" clId="Web-{7CAB70A4-17B7-516B-24DC-C55D3EBC47DE}" dt="2023-08-25T15:43:55.003" v="290" actId="20577"/>
          <ac:spMkLst>
            <pc:docMk/>
            <pc:sldMk cId="889608072" sldId="262"/>
            <ac:spMk id="2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7:20:22.643" v="454" actId="20577"/>
          <ac:spMkLst>
            <pc:docMk/>
            <pc:sldMk cId="889608072" sldId="262"/>
            <ac:spMk id="3" creationId="{00000000-0000-0000-0000-000000000000}"/>
          </ac:spMkLst>
        </pc:spChg>
      </pc:sldChg>
      <pc:sldChg chg="modSp">
        <pc:chgData name="Herczeg Renáta" userId="S::herczeg.renata@uni-bge.hu::ff81e532-8a6c-45c6-afa8-f10879e6b8aa" providerId="AD" clId="Web-{7CAB70A4-17B7-516B-24DC-C55D3EBC47DE}" dt="2023-08-25T17:20:49.832" v="467" actId="14100"/>
        <pc:sldMkLst>
          <pc:docMk/>
          <pc:sldMk cId="3765103426" sldId="263"/>
        </pc:sldMkLst>
        <pc:spChg chg="mod">
          <ac:chgData name="Herczeg Renáta" userId="S::herczeg.renata@uni-bge.hu::ff81e532-8a6c-45c6-afa8-f10879e6b8aa" providerId="AD" clId="Web-{7CAB70A4-17B7-516B-24DC-C55D3EBC47DE}" dt="2023-08-25T17:20:49.832" v="467" actId="14100"/>
          <ac:spMkLst>
            <pc:docMk/>
            <pc:sldMk cId="3765103426" sldId="263"/>
            <ac:spMk id="2" creationId="{00000000-0000-0000-0000-000000000000}"/>
          </ac:spMkLst>
        </pc:spChg>
      </pc:sldChg>
      <pc:sldChg chg="modSp">
        <pc:chgData name="Herczeg Renáta" userId="S::herczeg.renata@uni-bge.hu::ff81e532-8a6c-45c6-afa8-f10879e6b8aa" providerId="AD" clId="Web-{7CAB70A4-17B7-516B-24DC-C55D3EBC47DE}" dt="2023-08-25T17:44:40.382" v="776" actId="1076"/>
        <pc:sldMkLst>
          <pc:docMk/>
          <pc:sldMk cId="3262677300" sldId="264"/>
        </pc:sldMkLst>
        <pc:spChg chg="mod">
          <ac:chgData name="Herczeg Renáta" userId="S::herczeg.renata@uni-bge.hu::ff81e532-8a6c-45c6-afa8-f10879e6b8aa" providerId="AD" clId="Web-{7CAB70A4-17B7-516B-24DC-C55D3EBC47DE}" dt="2023-08-25T17:22:13.102" v="471" actId="20577"/>
          <ac:spMkLst>
            <pc:docMk/>
            <pc:sldMk cId="3262677300" sldId="264"/>
            <ac:spMk id="2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7:42:54.735" v="763" actId="14100"/>
          <ac:spMkLst>
            <pc:docMk/>
            <pc:sldMk cId="3262677300" sldId="264"/>
            <ac:spMk id="3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7:41:09.118" v="754" actId="1076"/>
          <ac:spMkLst>
            <pc:docMk/>
            <pc:sldMk cId="3262677300" sldId="264"/>
            <ac:spMk id="4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7:41:23.822" v="756" actId="1076"/>
          <ac:spMkLst>
            <pc:docMk/>
            <pc:sldMk cId="3262677300" sldId="264"/>
            <ac:spMk id="5" creationId="{00000000-0000-0000-0000-000000000000}"/>
          </ac:spMkLst>
        </pc:spChg>
        <pc:spChg chg="mod">
          <ac:chgData name="Herczeg Renáta" userId="S::herczeg.renata@uni-bge.hu::ff81e532-8a6c-45c6-afa8-f10879e6b8aa" providerId="AD" clId="Web-{7CAB70A4-17B7-516B-24DC-C55D3EBC47DE}" dt="2023-08-25T17:44:40.382" v="776" actId="1076"/>
          <ac:spMkLst>
            <pc:docMk/>
            <pc:sldMk cId="3262677300" sldId="264"/>
            <ac:spMk id="6" creationId="{00000000-0000-0000-0000-000000000000}"/>
          </ac:spMkLst>
        </pc:spChg>
        <pc:cxnChg chg="mod">
          <ac:chgData name="Herczeg Renáta" userId="S::herczeg.renata@uni-bge.hu::ff81e532-8a6c-45c6-afa8-f10879e6b8aa" providerId="AD" clId="Web-{7CAB70A4-17B7-516B-24DC-C55D3EBC47DE}" dt="2023-08-25T17:41:01.289" v="753" actId="1076"/>
          <ac:cxnSpMkLst>
            <pc:docMk/>
            <pc:sldMk cId="3262677300" sldId="264"/>
            <ac:cxnSpMk id="8" creationId="{00000000-0000-0000-0000-000000000000}"/>
          </ac:cxnSpMkLst>
        </pc:cxnChg>
        <pc:cxnChg chg="mod">
          <ac:chgData name="Herczeg Renáta" userId="S::herczeg.renata@uni-bge.hu::ff81e532-8a6c-45c6-afa8-f10879e6b8aa" providerId="AD" clId="Web-{7CAB70A4-17B7-516B-24DC-C55D3EBC47DE}" dt="2023-08-25T17:41:17.212" v="755" actId="1076"/>
          <ac:cxnSpMkLst>
            <pc:docMk/>
            <pc:sldMk cId="3262677300" sldId="264"/>
            <ac:cxnSpMk id="11" creationId="{00000000-0000-0000-0000-000000000000}"/>
          </ac:cxnSpMkLst>
        </pc:cxnChg>
        <pc:cxnChg chg="mod">
          <ac:chgData name="Herczeg Renáta" userId="S::herczeg.renata@uni-bge.hu::ff81e532-8a6c-45c6-afa8-f10879e6b8aa" providerId="AD" clId="Web-{7CAB70A4-17B7-516B-24DC-C55D3EBC47DE}" dt="2023-08-25T17:44:07.693" v="774" actId="1076"/>
          <ac:cxnSpMkLst>
            <pc:docMk/>
            <pc:sldMk cId="3262677300" sldId="264"/>
            <ac:cxnSpMk id="22" creationId="{00000000-0000-0000-0000-000000000000}"/>
          </ac:cxnSpMkLst>
        </pc:cxnChg>
      </pc:sldChg>
      <pc:sldChg chg="modSp">
        <pc:chgData name="Herczeg Renáta" userId="S::herczeg.renata@uni-bge.hu::ff81e532-8a6c-45c6-afa8-f10879e6b8aa" providerId="AD" clId="Web-{7CAB70A4-17B7-516B-24DC-C55D3EBC47DE}" dt="2023-08-25T17:45:13.634" v="780" actId="20577"/>
        <pc:sldMkLst>
          <pc:docMk/>
          <pc:sldMk cId="4006481916" sldId="265"/>
        </pc:sldMkLst>
        <pc:spChg chg="mod">
          <ac:chgData name="Herczeg Renáta" userId="S::herczeg.renata@uni-bge.hu::ff81e532-8a6c-45c6-afa8-f10879e6b8aa" providerId="AD" clId="Web-{7CAB70A4-17B7-516B-24DC-C55D3EBC47DE}" dt="2023-08-25T17:45:13.634" v="780" actId="20577"/>
          <ac:spMkLst>
            <pc:docMk/>
            <pc:sldMk cId="4006481916" sldId="265"/>
            <ac:spMk id="2" creationId="{00000000-0000-0000-0000-000000000000}"/>
          </ac:spMkLst>
        </pc:spChg>
      </pc:sldChg>
      <pc:sldChg chg="modSp">
        <pc:chgData name="Herczeg Renáta" userId="S::herczeg.renata@uni-bge.hu::ff81e532-8a6c-45c6-afa8-f10879e6b8aa" providerId="AD" clId="Web-{7CAB70A4-17B7-516B-24DC-C55D3EBC47DE}" dt="2023-08-25T17:46:00.199" v="783" actId="20577"/>
        <pc:sldMkLst>
          <pc:docMk/>
          <pc:sldMk cId="3589587381" sldId="266"/>
        </pc:sldMkLst>
        <pc:spChg chg="mod">
          <ac:chgData name="Herczeg Renáta" userId="S::herczeg.renata@uni-bge.hu::ff81e532-8a6c-45c6-afa8-f10879e6b8aa" providerId="AD" clId="Web-{7CAB70A4-17B7-516B-24DC-C55D3EBC47DE}" dt="2023-08-25T17:46:00.199" v="783" actId="20577"/>
          <ac:spMkLst>
            <pc:docMk/>
            <pc:sldMk cId="3589587381" sldId="26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7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79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2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02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6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3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89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0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4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20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9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099155-82D8-477D-9D86-1FE3A897F880}" type="datetimeFigureOut">
              <a:rPr lang="hu-HU" smtClean="0"/>
              <a:t>2025.03.11.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F59775-EFDD-4EC2-B752-15D28BDFD41F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book/10.1007/978-3-030-18623-4#t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9389655211029914" TargetMode="External"/><Relationship Id="rId2" Type="http://schemas.openxmlformats.org/officeDocument/2006/relationships/hyperlink" Target="https://journals.sagepub.com/doi/epdf/10.1177/1938965521102991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e.hu/szakma/bormarketing-strategia/" TargetMode="External"/><Relationship Id="rId2" Type="http://schemas.openxmlformats.org/officeDocument/2006/relationships/hyperlink" Target="https://www.london.gov.uk/what-we-do/business-and-economy/supporting-londonssectors/supporting-tourism-secto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030-18623-4#toc" TargetMode="External"/><Relationship Id="rId2" Type="http://schemas.openxmlformats.org/officeDocument/2006/relationships/hyperlink" Target="https://doi.org/10.1177/193896552110299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ondon.gov.uk/what-we-do/business-and-economy/supporting-londonssectors/supporting-tourism-sector" TargetMode="External"/><Relationship Id="rId4" Type="http://schemas.openxmlformats.org/officeDocument/2006/relationships/hyperlink" Target="https://vince.hu/szakma/bormarketing-strategia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konyvtar-kvik.uni-bge.hu/wp-content/uploads/2024/03/Thesis_upload_guide_2023_24_2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onyvtar-kvik.uni-bge.hu/wp-content/uploads/2024/02/Quick-guide-to-Harvard-referencing_2024.pdf" TargetMode="External"/><Relationship Id="rId2" Type="http://schemas.openxmlformats.org/officeDocument/2006/relationships/hyperlink" Target="https://konyvtar-kvik.uni-bge.hu/wp-content/uploads/2024/04/Hivatkozas-guide_en-2024-2.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nyvtar-kvik.uni-bge.hu/en/szakdolgozat-thesis/" TargetMode="External"/><Relationship Id="rId4" Type="http://schemas.openxmlformats.org/officeDocument/2006/relationships/hyperlink" Target="https://konyvtar-kvik.uni-bge.hu/wp-content/uploads/2024/02/Thesis-writing-guide-for-undergraduate-BSc-and-graduate-MSc-students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/>
              <a:t>Harvard </a:t>
            </a:r>
            <a:r>
              <a:rPr lang="hu-HU" b="1" dirty="0" err="1"/>
              <a:t>style</a:t>
            </a:r>
            <a:r>
              <a:rPr lang="hu-HU" b="1" dirty="0"/>
              <a:t> </a:t>
            </a:r>
            <a:r>
              <a:rPr lang="hu-HU" b="1" dirty="0" err="1"/>
              <a:t>referencing</a:t>
            </a:r>
            <a:r>
              <a:rPr lang="hu-HU" b="1" dirty="0"/>
              <a:t> </a:t>
            </a:r>
            <a:r>
              <a:rPr lang="hu-HU" b="1" dirty="0" err="1"/>
              <a:t>training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Made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: Renáta </a:t>
            </a:r>
            <a:r>
              <a:rPr lang="hu-HU" dirty="0" err="1"/>
              <a:t>herczeg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712" y="248330"/>
            <a:ext cx="1084908" cy="12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cs typeface="Calibri Light"/>
              </a:rPr>
              <a:t>Article</a:t>
            </a:r>
            <a:endParaRPr lang="hu-HU" b="1" dirty="0" err="1"/>
          </a:p>
        </p:txBody>
      </p:sp>
      <p:pic>
        <p:nvPicPr>
          <p:cNvPr id="16" name="Tartalom helye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350" y="0"/>
            <a:ext cx="5020250" cy="6507910"/>
          </a:xfrm>
        </p:spPr>
      </p:pic>
    </p:spTree>
    <p:extLst>
      <p:ext uri="{BB962C8B-B14F-4D97-AF65-F5344CB8AC3E}">
        <p14:creationId xmlns:p14="http://schemas.microsoft.com/office/powerpoint/2010/main" val="400648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cs typeface="Calibri Light"/>
              </a:rPr>
              <a:t>Article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81570"/>
          </a:xfrm>
        </p:spPr>
        <p:txBody>
          <a:bodyPr>
            <a:norm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author is specified for the newspaper article, the title of the journal can be given instead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author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Economist, 2021)</a:t>
            </a:r>
            <a:endParaRPr lang="en-US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i-FI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(Sahin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2020)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Sahin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&amp; </a:t>
            </a:r>
            <a:r>
              <a:rPr lang="en-US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Baloglu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&amp; </a:t>
            </a:r>
            <a:r>
              <a:rPr lang="en-US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Topcuoglu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E., 2020. The Influence of Green Message Types on</a:t>
            </a:r>
            <a:r>
              <a:rPr lang="hu-H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Advertising Effectiveness for Luxury and Budget Hotel Segments. </a:t>
            </a:r>
            <a:r>
              <a:rPr lang="en-US" i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 Hospitality Quarterly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61(4), pp. 443-460.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259" y="5916832"/>
            <a:ext cx="97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36839" y="5916832"/>
            <a:ext cx="81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18362" y="5654570"/>
            <a:ext cx="8173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starting and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0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nyíllal 7"/>
          <p:cNvCxnSpPr>
            <a:cxnSpLocks/>
          </p:cNvCxnSpPr>
          <p:nvPr/>
        </p:nvCxnSpPr>
        <p:spPr>
          <a:xfrm flipV="1">
            <a:off x="927652" y="5640818"/>
            <a:ext cx="260974" cy="36769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cxnSpLocks/>
          </p:cNvCxnSpPr>
          <p:nvPr/>
        </p:nvCxnSpPr>
        <p:spPr>
          <a:xfrm flipH="1" flipV="1">
            <a:off x="1593482" y="5673959"/>
            <a:ext cx="307259" cy="33455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cxnSpLocks/>
          </p:cNvCxnSpPr>
          <p:nvPr/>
        </p:nvCxnSpPr>
        <p:spPr>
          <a:xfrm flipH="1" flipV="1">
            <a:off x="3187715" y="5600966"/>
            <a:ext cx="530647" cy="22369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8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720424" cy="1450757"/>
          </a:xfrm>
        </p:spPr>
        <p:txBody>
          <a:bodyPr>
            <a:normAutofit/>
          </a:bodyPr>
          <a:lstStyle/>
          <a:p>
            <a:r>
              <a:rPr lang="hu-HU" b="1" dirty="0" err="1"/>
              <a:t>Electronic</a:t>
            </a:r>
            <a:r>
              <a:rPr lang="hu-HU" b="1" dirty="0"/>
              <a:t> </a:t>
            </a:r>
            <a:r>
              <a:rPr lang="hu-HU" b="1" dirty="0" err="1"/>
              <a:t>reference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97280" y="1915060"/>
            <a:ext cx="231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+mj-lt"/>
                <a:cs typeface="Times New Roman" panose="02020603050405020304" pitchFamily="18" charset="0"/>
              </a:rPr>
              <a:t>E-book</a:t>
            </a:r>
          </a:p>
        </p:txBody>
      </p:sp>
      <p:pic>
        <p:nvPicPr>
          <p:cNvPr id="12" name="Kép 11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8171A872-7776-E1C3-EDEB-23EA49F0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8534400" cy="4601115"/>
          </a:xfrm>
          <a:prstGeom prst="rect">
            <a:avLst/>
          </a:prstGeom>
        </p:spPr>
      </p:pic>
      <p:pic>
        <p:nvPicPr>
          <p:cNvPr id="14" name="Kép 13" descr="A képen szöveg, képernyőkép, Weblap, Betűtípus látható&#10;&#10;Automatikusan generált leírás">
            <a:extLst>
              <a:ext uri="{FF2B5EF4-FFF2-40B4-BE49-F238E27FC236}">
                <a16:creationId xmlns:a16="http://schemas.microsoft.com/office/drawing/2014/main" id="{1F6A3495-C308-FBC1-E657-D47A87090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67" y="3205451"/>
            <a:ext cx="2937164" cy="31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7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Electronic</a:t>
            </a:r>
            <a:r>
              <a:rPr lang="hu-HU" b="1" dirty="0"/>
              <a:t> </a:t>
            </a:r>
            <a:r>
              <a:rPr lang="hu-HU" b="1" dirty="0" err="1"/>
              <a:t>reference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E-book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URL and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printed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Huddart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Stott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2020)</a:t>
            </a: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Huddart, D. &amp; Stott, T., 2020.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Adventure Tourism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[e-book]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Liverpool: Palgrave Macmillan.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at: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https://link.springer.com/book/10.1007/978-3-030-18623-4#toc</a:t>
            </a:r>
            <a:r>
              <a:rPr lang="hu-HU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[Access date:</a:t>
            </a:r>
            <a:r>
              <a:rPr lang="hu-HU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16/03/2021.]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68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200400" cy="1450757"/>
          </a:xfrm>
        </p:spPr>
        <p:txBody>
          <a:bodyPr>
            <a:normAutofit/>
          </a:bodyPr>
          <a:lstStyle/>
          <a:p>
            <a:r>
              <a:rPr lang="hu-HU" b="1" dirty="0" err="1"/>
              <a:t>Electronic</a:t>
            </a:r>
            <a:r>
              <a:rPr lang="hu-HU" b="1" dirty="0"/>
              <a:t> </a:t>
            </a:r>
            <a:r>
              <a:rPr lang="hu-HU" b="1" dirty="0" err="1"/>
              <a:t>reference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55" y="0"/>
            <a:ext cx="5154365" cy="6296297"/>
          </a:xfrm>
        </p:spPr>
      </p:pic>
      <p:sp>
        <p:nvSpPr>
          <p:cNvPr id="5" name="Szövegdoboz 4"/>
          <p:cNvSpPr txBox="1"/>
          <p:nvPr/>
        </p:nvSpPr>
        <p:spPr>
          <a:xfrm>
            <a:off x="1097280" y="2011681"/>
            <a:ext cx="1998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>
                <a:latin typeface="+mj-lt"/>
              </a:rPr>
              <a:t>Article</a:t>
            </a:r>
            <a:endParaRPr lang="hu-HU" sz="4000" b="1" dirty="0"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429585" y="474133"/>
            <a:ext cx="2545081" cy="505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29585" y="1045028"/>
            <a:ext cx="2914712" cy="325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9663753" y="397933"/>
            <a:ext cx="953588" cy="278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9659214" y="770607"/>
            <a:ext cx="1041682" cy="190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0265228" y="1122132"/>
            <a:ext cx="165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DOI </a:t>
            </a:r>
            <a:r>
              <a:rPr lang="hu-HU" sz="2000" b="1" dirty="0" err="1">
                <a:solidFill>
                  <a:srgbClr val="FF0000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number</a:t>
            </a:r>
            <a:endParaRPr lang="hu-HU" sz="2000" b="1" dirty="0">
              <a:solidFill>
                <a:srgbClr val="FF0000"/>
              </a:solidFill>
              <a:latin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 flipV="1">
            <a:off x="10526723" y="1026788"/>
            <a:ext cx="348345" cy="190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3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Electronic</a:t>
            </a:r>
            <a:r>
              <a:rPr lang="hu-HU" b="1" dirty="0"/>
              <a:t> </a:t>
            </a:r>
            <a:r>
              <a:rPr lang="hu-HU" b="1" dirty="0" err="1"/>
              <a:t>reference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1375"/>
          </a:xfrm>
        </p:spPr>
        <p:txBody>
          <a:bodyPr>
            <a:normAutofit fontScale="55000" lnSpcReduction="20000"/>
          </a:bodyPr>
          <a:lstStyle/>
          <a:p>
            <a:r>
              <a:rPr lang="hu-HU" sz="3600" b="1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hu-HU" sz="3600" b="1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the URL and the access date 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reference format of the printed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n-US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6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hu-HU" sz="36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sz="36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(Agarwal, et </a:t>
            </a:r>
            <a:r>
              <a:rPr lang="hu-HU" sz="3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3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2022)</a:t>
            </a:r>
          </a:p>
          <a:p>
            <a:r>
              <a:rPr lang="hu-HU" sz="36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sz="36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36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hu-HU" sz="36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Agarwal, V. &amp; Koch, J.V. &amp; </a:t>
            </a:r>
            <a:r>
              <a:rPr lang="hu-HU" sz="32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McNab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R.M., 2022. </a:t>
            </a:r>
            <a:r>
              <a:rPr lang="en-US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Airbnb’s Success: Does It Depend on Who Is Measuring?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</a:t>
            </a:r>
            <a:r>
              <a:rPr lang="hu-HU" sz="3200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  <a:r>
              <a:rPr lang="hu-HU" sz="3200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[e-</a:t>
            </a:r>
            <a:r>
              <a:rPr lang="hu-HU" sz="3200" b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63(4), pp. 519-527. </a:t>
            </a:r>
            <a:r>
              <a:rPr lang="hu-HU" sz="3200" b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3200" b="1" spc="-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https://journals.sagepub.com/doi/epdf/10.1177/19389655211029914</a:t>
            </a:r>
            <a:r>
              <a:rPr lang="hu-HU" sz="3200" b="1" spc="-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[Access </a:t>
            </a:r>
            <a:r>
              <a:rPr lang="hu-HU" sz="3200" b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10/03/2023.]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hu-HU" sz="32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Agarwal, V. &amp; Koch, J.V. &amp; </a:t>
            </a:r>
            <a:r>
              <a:rPr lang="hu-HU" sz="32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McNab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R.M., 2022. </a:t>
            </a:r>
            <a:r>
              <a:rPr lang="en-US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Airbnb’s Success: Does It Depend on Who Is Measuring?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</a:t>
            </a:r>
            <a:r>
              <a:rPr lang="hu-HU" sz="3200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  <a:r>
              <a:rPr lang="hu-HU" sz="3200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[e-</a:t>
            </a:r>
            <a:r>
              <a:rPr lang="hu-HU" sz="3200" b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hu-HU" sz="32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sz="3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63(4), pp. 519-527. </a:t>
            </a:r>
            <a:r>
              <a:rPr lang="hu-H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https://doi.org/10.1177/19389655211029914</a:t>
            </a:r>
            <a:endParaRPr lang="hu-HU" sz="3200" b="1" spc="-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b="1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36898" y="4999331"/>
            <a:ext cx="237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DOI </a:t>
            </a:r>
            <a:r>
              <a:rPr lang="hu-H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Egyenes összekötő nyíllal 5"/>
          <p:cNvCxnSpPr>
            <a:cxnSpLocks/>
          </p:cNvCxnSpPr>
          <p:nvPr/>
        </p:nvCxnSpPr>
        <p:spPr>
          <a:xfrm>
            <a:off x="5724941" y="5175140"/>
            <a:ext cx="0" cy="3870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1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Website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can't find an author, use the name of the website as a reference, and if there is an author,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name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in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(london.gov.uk, 2021)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(Kalmár, 2023)</a:t>
            </a: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Irodalomjegyzékben: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london.gov.uk, 2021.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the Tourism sector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[online] Available at: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https://www.london.gov.uk/what-we-do/business-and-economy/supporting-londonssectors/supporting-tourism-sector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[Access date: 16/03/2021.].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Kalmár, B., 2023. </a:t>
            </a:r>
            <a:r>
              <a:rPr lang="hu-H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4+1 bormarketingstratégia, hogy több bor fogyjon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[online]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https://vince.hu/szakma/bormarketing-strategia/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[Access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24/02/2023.]. </a:t>
            </a:r>
            <a:r>
              <a:rPr lang="hu-H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1400" lvl="7" indent="0">
              <a:buNone/>
            </a:pP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126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Interview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check with the person being interviewed that they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agreement with a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 of the interview being made available. 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 the fact, time and interviewee of the interview in the text,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necessary to refer to it separately in the text, but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still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bibliography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transcript of the interview should be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 in the Appendix of the thesis.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efer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interviewee's name, not 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own.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(Lindsay, 2017) (see Appendix 1 for the interview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abstract) 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Lindsay, I., 2017.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with Iain Lindsay, British Ambassador to Hungary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Interviewer: Máté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Kovács. [interview] Budapest, 1 February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31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Missing</a:t>
            </a:r>
            <a:r>
              <a:rPr lang="hu-HU" b="1" dirty="0"/>
              <a:t> </a:t>
            </a:r>
            <a:r>
              <a:rPr lang="hu-HU" b="1" dirty="0" err="1"/>
              <a:t>details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authorship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Anonymous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2020) ; (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2020)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author cannot, but the corporate authorship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identified, it should be used instead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(Hungarian Chamber of Commerce and Industry, 2018)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(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Office, 2021)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journal articles with no author name indicated, or with initials or a pseudonym, the title of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journal must be referenced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s.a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(Smith,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s.a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s.l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publisher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60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Secondary</a:t>
            </a:r>
            <a:r>
              <a:rPr lang="hu-HU" b="1" dirty="0"/>
              <a:t> </a:t>
            </a:r>
            <a:r>
              <a:rPr lang="hu-HU" b="1" dirty="0" err="1"/>
              <a:t>reference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come across a summary or quotation of another author’s work in the source you are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reading, which you would like </a:t>
            </a:r>
            <a:r>
              <a:rPr lang="en-US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hu-HU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your own piece of work, this is called secondary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referencing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retrace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(Baines, 1834,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cited</a:t>
            </a:r>
            <a:r>
              <a:rPr lang="hu-HU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Seaton &amp; Bennett, 1996)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Seaton, A.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&amp; Bennett, M.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M., 199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of tourism products: concepts, issues and</a:t>
            </a:r>
            <a:r>
              <a:rPr lang="hu-HU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London: ITP.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w Cen MT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116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Plagiarism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 the author of a thesis presents someone else’s work or ideas as his or her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own, failing to use in-text references (therefore writing a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 only is not enough).</a:t>
            </a:r>
            <a:endParaRPr lang="hu-HU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must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</a:t>
            </a:r>
            <a:r>
              <a:rPr lang="en-US" sz="2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verbatim citations and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800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also be referenced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(Moodle 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BBU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Repository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Degree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Theses</a:t>
            </a:r>
            <a:r>
              <a:rPr lang="hu-HU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hu-HU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spc="-1" dirty="0">
              <a:solidFill>
                <a:srgbClr val="000000"/>
              </a:solidFill>
            </a:endParaRPr>
          </a:p>
          <a:p>
            <a:endParaRPr lang="hu-HU" sz="2800" spc="-1" dirty="0">
              <a:solidFill>
                <a:srgbClr val="00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948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Additional</a:t>
            </a:r>
            <a:r>
              <a:rPr lang="hu-HU" b="1" dirty="0"/>
              <a:t> </a:t>
            </a:r>
            <a:r>
              <a:rPr lang="hu-HU" b="1" dirty="0" err="1"/>
              <a:t>options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train of thought/paragraph is developed using the works of multiple authors, and you do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specifically indicate which statement comes from which author, you should list 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in an in-text reference by authors in brackets in alphabetical order, separated by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semicolons at the end of the train of thought/paragraph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reference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(Bennett, 1999; Siu, 2000)</a:t>
            </a:r>
          </a:p>
          <a:p>
            <a:r>
              <a:rPr lang="en-US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bibliography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Bennett, R., 1999.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ed., Harlow: Prentice Hall.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Siu, R.C.S., 2020.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principles for the hospitality industry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Abingdon: Routledge.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than one paragraph from a work, but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clearly separated, then it is possible to refer only once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last paragraph, </a:t>
            </a:r>
            <a:r>
              <a:rPr lang="en-US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this should not be more than one page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should be at least one reference on each page, but it is best to have it after each paragraph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804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Bibliography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069" y="1845734"/>
            <a:ext cx="11821885" cy="4568129"/>
          </a:xfrm>
        </p:spPr>
        <p:txBody>
          <a:bodyPr>
            <a:normAutofit fontScale="85000" lnSpcReduction="20000"/>
          </a:bodyPr>
          <a:lstStyle/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Agarwal, V. &amp; Koch, J.V. &amp;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McNab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R.M., 2022.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Airbnb’s Success: Does It Depend on Who Is Measuring?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</a:t>
            </a:r>
            <a:r>
              <a:rPr lang="hu-HU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  <a:r>
              <a:rPr lang="hu-HU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[e-folyóirat] 63(4), pp. 519-527. </a:t>
            </a:r>
            <a:r>
              <a:rPr lang="hu-H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https://doi.org/10.1177/19389655211029914</a:t>
            </a:r>
            <a:endParaRPr lang="hu-H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Bennett, R., 1999.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ed., Harlow: Prentice Hall.</a:t>
            </a:r>
            <a:endParaRPr lang="hu-HU" spc="-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Huddart, D. &amp; Stott, T., 2020.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Adventure Tourism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[e-book] Liverpool: Palgrave Macmillan. Available at: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https://link.springer.com/book/10.1007/978-3-030-18623-4#toc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[Access date: 16/03/2021.].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Kalmár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B., 2023.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4+1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bormarketingstratégia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fogyjon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[online] Available at: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https://vince.hu/szakma/bormarketing-strategia/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[Access date: 24/02/2023.]. Based on own translation.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Lindsay, I., 2017.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with Iain Lindsay, British Ambassador to Hungary.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Interviewer: Máté Kovács. [interview] Budapest, 1 February.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london.gov.uk, 2021.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the Tourism sector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[online] Available at: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https://www.london.gov.uk/what-we-do/business-and-economy/supporting-londonssectors/supporting-tourism-sector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[Access date: 16/03/2021.].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McCartan, M., 2019. Practice: Revenue strategy. In: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Ginneken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ed., 2019.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Hospitality finance and accounting: Essential theory and practice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Abingdon: Routledge. pp. 57-70.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Sahin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&amp; </a:t>
            </a:r>
            <a:r>
              <a:rPr lang="en-US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Baloglu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&amp; </a:t>
            </a:r>
            <a:r>
              <a:rPr lang="en-US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Topcuoglu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E., 2020. The Influence of Green Message Types on Advertising Effectiveness for Luxury and Budget Hotel Segments. </a:t>
            </a:r>
            <a:r>
              <a:rPr lang="en-US" i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 Hospitality Quarterly</a:t>
            </a:r>
            <a:r>
              <a:rPr lang="en-US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61(4), pp. 443-460.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Siu, R.C.S., 2020. </a:t>
            </a:r>
            <a:r>
              <a:rPr lang="en-US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principles for the hospitality industry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Abingdon: Routledge.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372324" y="750075"/>
            <a:ext cx="3246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u-H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hu-HU" sz="1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alphabetical</a:t>
            </a:r>
            <a:r>
              <a:rPr lang="hu-H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endParaRPr lang="hu-HU" sz="16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u-H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Authors' surnames are followed by the initials of their first names</a:t>
            </a:r>
            <a:r>
              <a:rPr lang="hu-H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1240004" y="1410304"/>
            <a:ext cx="7132320" cy="2481943"/>
          </a:xfrm>
          <a:prstGeom prst="straightConnector1">
            <a:avLst/>
          </a:prstGeom>
          <a:ln w="95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34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Plagiarism</a:t>
            </a:r>
            <a:r>
              <a:rPr lang="hu-HU" b="1" dirty="0"/>
              <a:t> </a:t>
            </a:r>
            <a:r>
              <a:rPr lang="hu-HU" b="1" dirty="0" err="1"/>
              <a:t>checking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12842" cy="438278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correctly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checker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passages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the result with your consultant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Moodle e-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Plagiarism is also filtered on this interface, and later (after thesis defense) the uploaded theses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automatically transferred to the BB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Repository, where the long-term storage and research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take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uploading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Moodle: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https://konyvtar-kvik.uni-bge.hu/wp-content/uploads/2024/03/Thesis_upload_guide_2023_24_2.pdf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118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Guides</a:t>
            </a:r>
            <a:r>
              <a:rPr lang="hu-HU" b="1" dirty="0"/>
              <a:t>, </a:t>
            </a:r>
            <a:r>
              <a:rPr lang="hu-HU" b="1" dirty="0" err="1"/>
              <a:t>summaries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0563"/>
          </a:xfrm>
        </p:spPr>
        <p:txBody>
          <a:bodyPr>
            <a:normAutofit fontScale="92500" lnSpcReduction="20000"/>
          </a:bodyPr>
          <a:lstStyle/>
          <a:p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Harvard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referencing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https://konyvtar-kvik.uni-bge.hu/wp-content/uploads/2024/04/Hivatkozas-guide_en-2024-2.0.pdf</a:t>
            </a: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Harvard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referencing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https://konyvtar-kvik.uni-bge.hu/wp-content/uploads/2024/02/Quick-guide-to-Harvard-referencing_2024.pdf</a:t>
            </a: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https://konyvtar-kvik.uni-bge.hu/wp-content/uploads/2024/02/Thesis-writing-guide-for-undergraduate-BSc-and-graduate-MSc-students.pdf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originality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downloaded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here:</a:t>
            </a:r>
            <a:b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https://konyvtar-kvik.uni-bge.hu/en/szakdolgozat-thesis/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1800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hu-HU" sz="1800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BBU FCHT </a:t>
            </a:r>
            <a:r>
              <a:rPr lang="hu-HU" sz="1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hu-HU" sz="1800" spc="-1" dirty="0">
                <a:solidFill>
                  <a:srgbClr val="000000"/>
                </a:solidFill>
                <a:latin typeface="Tw Cen MT"/>
              </a:rPr>
              <a:t>	 		</a:t>
            </a:r>
            <a:r>
              <a:rPr lang="hu-HU" sz="1800" u="sng" spc="-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konyvtar.kvik@uni-bge.hu</a:t>
            </a:r>
          </a:p>
          <a:p>
            <a:pPr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BBU FCHT </a:t>
            </a:r>
            <a:r>
              <a:rPr lang="hu-HU" sz="1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hu-HU" sz="1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hu-HU" sz="1800" spc="-1" dirty="0">
                <a:solidFill>
                  <a:srgbClr val="000000"/>
                </a:solidFill>
                <a:latin typeface="Tw Cen MT"/>
              </a:rPr>
              <a:t>     	   	</a:t>
            </a:r>
            <a:r>
              <a:rPr lang="hu-HU" sz="1800" u="sng" spc="-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idfokonyvtar@uni-bge.hu</a:t>
            </a:r>
            <a:endParaRPr lang="hu-HU" sz="1800" spc="-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800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800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u="sng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4208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8539" y="0"/>
            <a:ext cx="11714922" cy="3566160"/>
          </a:xfrm>
        </p:spPr>
        <p:txBody>
          <a:bodyPr/>
          <a:lstStyle/>
          <a:p>
            <a:r>
              <a:rPr lang="hu-HU" b="1" dirty="0" err="1"/>
              <a:t>Thank</a:t>
            </a:r>
            <a:r>
              <a:rPr lang="hu-HU" b="1" dirty="0"/>
              <a:t> </a:t>
            </a:r>
            <a:r>
              <a:rPr lang="hu-HU" b="1" dirty="0" err="1"/>
              <a:t>you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your</a:t>
            </a:r>
            <a:r>
              <a:rPr lang="hu-HU" b="1" dirty="0"/>
              <a:t> </a:t>
            </a:r>
            <a:r>
              <a:rPr lang="hu-HU" b="1" dirty="0" err="1"/>
              <a:t>attention</a:t>
            </a:r>
            <a:r>
              <a:rPr lang="hu-H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45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BBU FCHT Harvard </a:t>
            </a:r>
            <a:r>
              <a:rPr lang="hu-HU" b="1" dirty="0" err="1"/>
              <a:t>system</a:t>
            </a:r>
            <a:r>
              <a:rPr lang="hu-HU" b="1" dirty="0"/>
              <a:t>-</a:t>
            </a:r>
            <a:br>
              <a:rPr lang="hu-HU" b="1" dirty="0"/>
            </a:br>
            <a:r>
              <a:rPr lang="hu-HU" b="1" dirty="0" err="1"/>
              <a:t>Author-year</a:t>
            </a:r>
            <a:r>
              <a:rPr lang="hu-HU" b="1" dirty="0"/>
              <a:t> </a:t>
            </a:r>
            <a:r>
              <a:rPr lang="hu-HU" b="1" dirty="0" err="1"/>
              <a:t>method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author's surname and the year of publication are placed in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brackets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referenced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Verbatim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</a:t>
            </a:r>
            <a:r>
              <a:rPr lang="hu-HU" u="sng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author, year of publication and page number – where the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quotation is taken from – are put in brackets at the end of the train of thought or paragraph cited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quotation marks.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Use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verbatim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citations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only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necessary</a:t>
            </a:r>
            <a:r>
              <a:rPr lang="hu-H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hu-HU" spc="-1" dirty="0">
              <a:solidFill>
                <a:srgbClr val="000000"/>
              </a:solidFill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/>
                <a:cs typeface="Times New Roman"/>
              </a:rPr>
              <a:t>Personal leadership is important in achieving organizational goals (Sharplin, 1985).</a:t>
            </a:r>
            <a:endParaRPr lang="en-US" spc="-1" dirty="0">
              <a:latin typeface="Times New Roman"/>
              <a:cs typeface="Times New Roman"/>
            </a:endParaRPr>
          </a:p>
          <a:p>
            <a:endParaRPr lang="hu-HU" dirty="0"/>
          </a:p>
          <a:p>
            <a:endParaRPr lang="hu-HU" dirty="0"/>
          </a:p>
          <a:p>
            <a:endParaRPr lang="hu-HU" spc="-1" dirty="0">
              <a:solidFill>
                <a:srgbClr val="000000"/>
              </a:solidFill>
            </a:endParaRPr>
          </a:p>
          <a:p>
            <a:r>
              <a:rPr lang="en-US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“</a:t>
            </a:r>
            <a:r>
              <a:rPr lang="en-US" spc="-1" dirty="0">
                <a:solidFill>
                  <a:srgbClr val="000000"/>
                </a:solidFill>
                <a:latin typeface="Times New Roman"/>
                <a:cs typeface="Times New Roman"/>
              </a:rPr>
              <a:t>The importance of personal leadership in achieving organizational purposes is well established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Times New Roman"/>
                <a:cs typeface="Times New Roman"/>
              </a:rPr>
              <a:t>(Sharplin, 1985, p. 148).”</a:t>
            </a:r>
            <a:endParaRPr lang="hu-HU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pc="-1" dirty="0"/>
          </a:p>
          <a:p>
            <a:endParaRPr lang="hu-HU" dirty="0"/>
          </a:p>
        </p:txBody>
      </p:sp>
      <p:sp>
        <p:nvSpPr>
          <p:cNvPr id="8" name="Szalagnyíl felfelé 7"/>
          <p:cNvSpPr/>
          <p:nvPr/>
        </p:nvSpPr>
        <p:spPr>
          <a:xfrm>
            <a:off x="5303519" y="3048847"/>
            <a:ext cx="1097279" cy="4310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alagnyíl felfelé 12"/>
          <p:cNvSpPr/>
          <p:nvPr/>
        </p:nvSpPr>
        <p:spPr>
          <a:xfrm>
            <a:off x="5303519" y="5653556"/>
            <a:ext cx="1097279" cy="4310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0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How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 </a:t>
            </a:r>
            <a:r>
              <a:rPr lang="hu-HU" b="1" dirty="0" err="1"/>
              <a:t>create</a:t>
            </a:r>
            <a:r>
              <a:rPr lang="hu-HU" b="1" dirty="0"/>
              <a:t> in-text </a:t>
            </a:r>
            <a:r>
              <a:rPr lang="hu-HU" b="1" dirty="0" err="1"/>
              <a:t>references</a:t>
            </a:r>
            <a:r>
              <a:rPr lang="hu-HU" b="1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We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include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name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of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author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text,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followed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by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year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brackets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.</a:t>
            </a:r>
            <a:endParaRPr lang="hu-HU" dirty="0">
              <a:solidFill>
                <a:srgbClr val="404040"/>
              </a:solidFill>
              <a:latin typeface="Times New Roman"/>
              <a:ea typeface="Calibri" panose="020F0502020204030204"/>
              <a:cs typeface="Calibri" panose="020F0502020204030204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/>
                <a:cs typeface="Times New Roman"/>
              </a:rPr>
              <a:t>- 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brackets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, 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at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end of a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train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of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thought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or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paragraph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- 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of a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verbatim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citation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text is 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quotation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marks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end.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...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personal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leadership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is 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emphasized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by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Sharplin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(1985) in 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achieving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organizational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goals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.</a:t>
            </a:r>
            <a:endParaRPr lang="en-US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40404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hu-HU" spc="-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Personal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leadership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is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important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achieving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organizational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goals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(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Sharplin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1985). </a:t>
            </a:r>
          </a:p>
          <a:p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hu-HU" spc="-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importance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of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personal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leadership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achieving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organizational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purposes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is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well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established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(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Sharplin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1985, p. 148).” </a:t>
            </a:r>
            <a:endParaRPr lang="en-US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pc="-1" dirty="0"/>
          </a:p>
          <a:p>
            <a:endParaRPr lang="hu-HU" dirty="0"/>
          </a:p>
        </p:txBody>
      </p:sp>
      <p:sp>
        <p:nvSpPr>
          <p:cNvPr id="5" name="Szalagnyíl felfelé 4"/>
          <p:cNvSpPr/>
          <p:nvPr/>
        </p:nvSpPr>
        <p:spPr>
          <a:xfrm>
            <a:off x="5303520" y="2662898"/>
            <a:ext cx="1097279" cy="4310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Szalagnyíl felfelé 5"/>
          <p:cNvSpPr/>
          <p:nvPr/>
        </p:nvSpPr>
        <p:spPr>
          <a:xfrm>
            <a:off x="5303520" y="4215674"/>
            <a:ext cx="1097279" cy="4310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alagnyíl felfelé 6"/>
          <p:cNvSpPr/>
          <p:nvPr/>
        </p:nvSpPr>
        <p:spPr>
          <a:xfrm>
            <a:off x="5303519" y="5761930"/>
            <a:ext cx="1097279" cy="4310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8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853962F-9CEA-E964-DDC7-F1CBDA7A5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47" y="0"/>
            <a:ext cx="117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Book</a:t>
            </a:r>
          </a:p>
        </p:txBody>
      </p:sp>
      <p:pic>
        <p:nvPicPr>
          <p:cNvPr id="7" name="Kép 6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30E8F844-4D40-B83F-D177-4E23EF47E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8" y="0"/>
            <a:ext cx="4128747" cy="6459834"/>
          </a:xfrm>
          <a:prstGeom prst="rect">
            <a:avLst/>
          </a:prstGeom>
        </p:spPr>
      </p:pic>
      <p:pic>
        <p:nvPicPr>
          <p:cNvPr id="13" name="Kép 12" descr="A képen szöveg, levél, Betűtípus, papír látható&#10;&#10;Automatikusan generált leírás">
            <a:extLst>
              <a:ext uri="{FF2B5EF4-FFF2-40B4-BE49-F238E27FC236}">
                <a16:creationId xmlns:a16="http://schemas.microsoft.com/office/drawing/2014/main" id="{EEC9912B-A83F-0471-7580-1C05B1E0F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45" y="0"/>
            <a:ext cx="4055955" cy="64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ea typeface="Calibri Light"/>
                <a:cs typeface="Calibri Light"/>
              </a:rPr>
              <a:t>Book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author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hu-HU" sz="1800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hu-H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hu-HU" sz="1800" dirty="0" err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Siu</a:t>
            </a:r>
            <a:r>
              <a:rPr lang="hu-HU" sz="1800" dirty="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, 2020)</a:t>
            </a:r>
          </a:p>
          <a:p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bibliography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Siu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R.C.S., 2020. </a:t>
            </a:r>
            <a:r>
              <a:rPr lang="hu-HU" sz="1800" i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Economic</a:t>
            </a:r>
            <a:r>
              <a:rPr lang="hu-HU" sz="1800" i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i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principles</a:t>
            </a:r>
            <a:r>
              <a:rPr lang="hu-HU" sz="1800" i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i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for</a:t>
            </a:r>
            <a:r>
              <a:rPr lang="hu-HU" sz="1800" i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i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z="1800" i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i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hospitality</a:t>
            </a:r>
            <a:r>
              <a:rPr lang="hu-HU" sz="1800" i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i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industry</a:t>
            </a:r>
            <a:r>
              <a:rPr lang="hu-HU" sz="1800" i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.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Abingdon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: 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Routledge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.</a:t>
            </a:r>
          </a:p>
          <a:p>
            <a:endParaRPr lang="hu-HU" sz="1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authors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cs typeface="Times New Roman"/>
              </a:rPr>
              <a:t> (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Reekie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b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&amp;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Crook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1995)</a:t>
            </a:r>
          </a:p>
          <a:p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 more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authors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cs typeface="Times New Roman"/>
              </a:rPr>
              <a:t>: (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Clifton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</a:t>
            </a:r>
            <a:r>
              <a:rPr lang="hu-HU" sz="1800" b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et</a:t>
            </a:r>
            <a:r>
              <a:rPr lang="hu-HU" sz="1800" b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b="1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al</a:t>
            </a:r>
            <a:r>
              <a:rPr lang="hu-HU" sz="1800" b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.,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1992)</a:t>
            </a:r>
          </a:p>
          <a:p>
            <a:r>
              <a:rPr lang="hu-HU" sz="1800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you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are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quoting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several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works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written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by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same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author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in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same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year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they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should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be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differentiated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by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adding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a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lower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case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letter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(a, b, c, etc.)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directly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with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no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space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after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year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for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each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z="1800" u="sng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item</a:t>
            </a:r>
            <a:r>
              <a:rPr lang="hu-HU" sz="1800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hu-HU" sz="1800" spc="-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Thill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&amp; 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Bovée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1996</a:t>
            </a:r>
            <a:r>
              <a:rPr lang="hu-HU" sz="1800" b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)</a:t>
            </a:r>
          </a:p>
          <a:p>
            <a:r>
              <a:rPr lang="hu-HU" sz="1800" spc="-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Thill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&amp; </a:t>
            </a:r>
            <a:r>
              <a:rPr lang="hu-HU" sz="1800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Bovée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1996</a:t>
            </a:r>
            <a:r>
              <a:rPr lang="hu-HU" sz="1800" b="1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</a:t>
            </a:r>
            <a:r>
              <a:rPr lang="hu-HU" sz="1800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)</a:t>
            </a:r>
          </a:p>
          <a:p>
            <a:endParaRPr lang="hu-HU" sz="1800" spc="-1" dirty="0">
              <a:solidFill>
                <a:srgbClr val="000000"/>
              </a:solidFill>
            </a:endParaRPr>
          </a:p>
          <a:p>
            <a:endParaRPr lang="hu-HU" sz="1800" u="sng" spc="-1" dirty="0">
              <a:solidFill>
                <a:srgbClr val="000000"/>
              </a:solidFill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endParaRPr lang="hu-HU" spc="-1" dirty="0">
              <a:solidFill>
                <a:srgbClr val="000000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960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8298" y="303536"/>
            <a:ext cx="3166553" cy="1422003"/>
          </a:xfrm>
        </p:spPr>
        <p:txBody>
          <a:bodyPr>
            <a:normAutofit/>
          </a:bodyPr>
          <a:lstStyle/>
          <a:p>
            <a:r>
              <a:rPr lang="hu-HU" sz="4400" b="1" dirty="0" err="1">
                <a:cs typeface="Calibri Light"/>
              </a:rPr>
              <a:t>Book</a:t>
            </a:r>
            <a:r>
              <a:rPr lang="hu-HU" sz="4400" b="1" dirty="0">
                <a:cs typeface="Calibri Light"/>
              </a:rPr>
              <a:t> </a:t>
            </a:r>
            <a:r>
              <a:rPr lang="hu-HU" sz="4400" b="1" dirty="0" err="1">
                <a:cs typeface="Calibri Light"/>
              </a:rPr>
              <a:t>chapter</a:t>
            </a:r>
            <a:endParaRPr lang="hu-HU" sz="4400" b="1" dirty="0" err="1"/>
          </a:p>
        </p:txBody>
      </p:sp>
      <p:pic>
        <p:nvPicPr>
          <p:cNvPr id="10" name="Kép 9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2E00C8EA-49E9-5C10-C549-54BAB13E6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51" y="0"/>
            <a:ext cx="4201671" cy="6417733"/>
          </a:xfrm>
          <a:prstGeom prst="rect">
            <a:avLst/>
          </a:prstGeom>
        </p:spPr>
      </p:pic>
      <p:pic>
        <p:nvPicPr>
          <p:cNvPr id="12" name="Kép 11" descr="A képen szöveg, képernyőkép, dokumentum, Betűtípus látható&#10;&#10;Automatikusan generált leírás">
            <a:extLst>
              <a:ext uri="{FF2B5EF4-FFF2-40B4-BE49-F238E27FC236}">
                <a16:creationId xmlns:a16="http://schemas.microsoft.com/office/drawing/2014/main" id="{BA2D8B7F-04E9-719D-9408-F85D31CB2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22" y="0"/>
            <a:ext cx="4185478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Book</a:t>
            </a:r>
            <a:r>
              <a:rPr lang="hu-HU" b="1" dirty="0"/>
              <a:t> </a:t>
            </a:r>
            <a:r>
              <a:rPr lang="hu-HU" b="1" dirty="0" err="1"/>
              <a:t>chapter</a:t>
            </a:r>
            <a:endParaRPr lang="hu-HU" b="1" dirty="0">
              <a:cs typeface="Calibri Ligh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is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used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for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books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e.g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.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conference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proceedings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or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collections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of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studies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where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each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chapter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is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written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by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a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different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author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and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book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 has an editor. </a:t>
            </a:r>
            <a:endParaRPr lang="hu-HU" dirty="0">
              <a:solidFill>
                <a:srgbClr val="404040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Refer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author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chapter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describe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book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contains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chapter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in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bibliography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. Page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numbers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chapter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must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be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indicated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hu-HU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hu-HU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In-text </a:t>
            </a:r>
            <a:r>
              <a:rPr lang="hu-HU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lang="hu-HU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McCartan</a:t>
            </a:r>
            <a:r>
              <a:rPr lang="hu-HU" spc="-1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, 2019)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hu-HU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hu-HU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hu-HU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u="sng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bibliography</a:t>
            </a:r>
            <a:r>
              <a:rPr lang="hu-HU" u="sng" spc="-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McCartan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, M., 2019.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Practice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Revenue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strategy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hu-HU" b="1" spc="-1" dirty="0">
                <a:solidFill>
                  <a:srgbClr val="000000"/>
                </a:solidFill>
                <a:latin typeface="Times New Roman"/>
                <a:cs typeface="Times New Roman"/>
              </a:rPr>
              <a:t> In: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Ginneken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, R.,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ed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., 2019. </a:t>
            </a:r>
            <a:r>
              <a:rPr lang="hu-HU" i="1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Hospitality</a:t>
            </a:r>
            <a:r>
              <a:rPr lang="hu-HU" i="1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i="1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finance</a:t>
            </a:r>
            <a:r>
              <a:rPr lang="hu-HU" i="1" spc="-1" dirty="0">
                <a:solidFill>
                  <a:srgbClr val="000000"/>
                </a:solidFill>
                <a:latin typeface="Times New Roman"/>
                <a:cs typeface="Times New Roman"/>
              </a:rPr>
              <a:t> and accounting: </a:t>
            </a:r>
            <a:r>
              <a:rPr lang="hu-HU" i="1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Essential</a:t>
            </a:r>
            <a:r>
              <a:rPr lang="hu-HU" i="1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i="1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theory</a:t>
            </a:r>
            <a:r>
              <a:rPr lang="hu-HU" i="1" spc="-1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hu-HU" i="1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practice</a:t>
            </a:r>
            <a:r>
              <a:rPr lang="hu-HU" i="1" spc="-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Abingdon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hu-HU" spc="-1" dirty="0" err="1">
                <a:solidFill>
                  <a:srgbClr val="000000"/>
                </a:solidFill>
                <a:latin typeface="Times New Roman"/>
                <a:cs typeface="Times New Roman"/>
              </a:rPr>
              <a:t>Routledge</a:t>
            </a:r>
            <a:r>
              <a:rPr lang="hu-HU" spc="-1" dirty="0">
                <a:solidFill>
                  <a:srgbClr val="000000"/>
                </a:solidFill>
                <a:latin typeface="Times New Roman"/>
                <a:cs typeface="Times New Roman"/>
              </a:rPr>
              <a:t>. pp. 57-70.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endParaRPr lang="hu-HU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en-US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en-US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en-US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28134" y="4107027"/>
            <a:ext cx="18432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dirty="0" err="1">
                <a:latin typeface="Times New Roman"/>
                <a:cs typeface="Times New Roman"/>
              </a:rPr>
              <a:t>Chapter</a:t>
            </a:r>
            <a:r>
              <a:rPr lang="hu-HU" sz="2000" dirty="0">
                <a:latin typeface="Times New Roman"/>
                <a:cs typeface="Times New Roman"/>
              </a:rPr>
              <a:t> </a:t>
            </a:r>
            <a:r>
              <a:rPr lang="hu-HU" sz="2000" dirty="0" err="1">
                <a:latin typeface="Times New Roman"/>
                <a:cs typeface="Times New Roman"/>
              </a:rPr>
              <a:t>details</a:t>
            </a:r>
            <a:endPara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753442" y="4101829"/>
            <a:ext cx="353173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dirty="0">
                <a:latin typeface="Times New Roman"/>
                <a:cs typeface="Times New Roman"/>
              </a:rPr>
              <a:t>In </a:t>
            </a:r>
            <a:r>
              <a:rPr lang="hu-HU" sz="2000" dirty="0" err="1">
                <a:latin typeface="Times New Roman"/>
                <a:cs typeface="Times New Roman"/>
              </a:rPr>
              <a:t>which</a:t>
            </a:r>
            <a:r>
              <a:rPr lang="hu-HU" sz="2000" dirty="0">
                <a:latin typeface="Times New Roman"/>
                <a:cs typeface="Times New Roman"/>
              </a:rPr>
              <a:t> </a:t>
            </a:r>
            <a:r>
              <a:rPr lang="hu-HU" sz="2000" dirty="0" err="1">
                <a:latin typeface="Times New Roman"/>
                <a:cs typeface="Times New Roman"/>
              </a:rPr>
              <a:t>book</a:t>
            </a:r>
            <a:r>
              <a:rPr lang="hu-HU" sz="2000" dirty="0">
                <a:latin typeface="Times New Roman"/>
                <a:cs typeface="Times New Roman"/>
              </a:rPr>
              <a:t> </a:t>
            </a:r>
            <a:r>
              <a:rPr lang="hu-HU" sz="2000" dirty="0" err="1">
                <a:latin typeface="Times New Roman"/>
                <a:cs typeface="Times New Roman"/>
              </a:rPr>
              <a:t>was</a:t>
            </a:r>
            <a:r>
              <a:rPr lang="hu-HU" sz="2000" dirty="0">
                <a:latin typeface="Times New Roman"/>
                <a:cs typeface="Times New Roman"/>
              </a:rPr>
              <a:t> </a:t>
            </a:r>
            <a:r>
              <a:rPr lang="hu-HU" sz="2000" dirty="0" err="1">
                <a:latin typeface="Times New Roman"/>
                <a:cs typeface="Times New Roman"/>
              </a:rPr>
              <a:t>it</a:t>
            </a:r>
            <a:r>
              <a:rPr lang="hu-HU" sz="2000" dirty="0">
                <a:latin typeface="Times New Roman"/>
                <a:cs typeface="Times New Roman"/>
              </a:rPr>
              <a:t> </a:t>
            </a:r>
            <a:r>
              <a:rPr lang="hu-HU" sz="2000" dirty="0" err="1">
                <a:latin typeface="Times New Roman"/>
                <a:cs typeface="Times New Roman"/>
              </a:rPr>
              <a:t>published</a:t>
            </a:r>
            <a:endPara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53043" y="5788622"/>
            <a:ext cx="390760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dirty="0">
                <a:latin typeface="Times New Roman"/>
                <a:cs typeface="Times New Roman"/>
              </a:rPr>
              <a:t>Starting and </a:t>
            </a:r>
            <a:r>
              <a:rPr lang="hu-HU" sz="2000" dirty="0" err="1">
                <a:latin typeface="Times New Roman"/>
                <a:cs typeface="Times New Roman"/>
              </a:rPr>
              <a:t>closing</a:t>
            </a:r>
            <a:r>
              <a:rPr lang="hu-HU" sz="2000" dirty="0">
                <a:latin typeface="Times New Roman"/>
                <a:cs typeface="Times New Roman"/>
              </a:rPr>
              <a:t> </a:t>
            </a:r>
            <a:r>
              <a:rPr lang="hu-HU" sz="2000" dirty="0" err="1">
                <a:latin typeface="Times New Roman"/>
                <a:cs typeface="Times New Roman"/>
              </a:rPr>
              <a:t>page</a:t>
            </a:r>
            <a:r>
              <a:rPr lang="hu-HU" sz="2000" dirty="0">
                <a:latin typeface="Times New Roman"/>
                <a:cs typeface="Times New Roman"/>
              </a:rPr>
              <a:t> </a:t>
            </a:r>
            <a:r>
              <a:rPr lang="hu-HU" sz="2000" dirty="0" err="1">
                <a:latin typeface="Times New Roman"/>
                <a:cs typeface="Times New Roman"/>
              </a:rPr>
              <a:t>numbers</a:t>
            </a:r>
            <a:endPara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4433237" y="4475431"/>
            <a:ext cx="666206" cy="49227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7899338" y="4487562"/>
            <a:ext cx="679269" cy="49227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 flipV="1">
            <a:off x="8082340" y="5556964"/>
            <a:ext cx="313264" cy="3608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773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656</TotalTime>
  <Words>2290</Words>
  <Application>Microsoft Office PowerPoint</Application>
  <PresentationFormat>Szélesvásznú</PresentationFormat>
  <Paragraphs>210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StarSymbol</vt:lpstr>
      <vt:lpstr>Times New Roman</vt:lpstr>
      <vt:lpstr>Tw Cen MT</vt:lpstr>
      <vt:lpstr>Retrospektív</vt:lpstr>
      <vt:lpstr>Harvard style referencing training</vt:lpstr>
      <vt:lpstr>Plagiarism</vt:lpstr>
      <vt:lpstr>BBU FCHT Harvard system- Author-year method</vt:lpstr>
      <vt:lpstr>How to create in-text references?</vt:lpstr>
      <vt:lpstr>PowerPoint-bemutató</vt:lpstr>
      <vt:lpstr>Book</vt:lpstr>
      <vt:lpstr>Book</vt:lpstr>
      <vt:lpstr>Book chapter</vt:lpstr>
      <vt:lpstr>Book chapter</vt:lpstr>
      <vt:lpstr>Article</vt:lpstr>
      <vt:lpstr>Article</vt:lpstr>
      <vt:lpstr>Electronic reference</vt:lpstr>
      <vt:lpstr>Electronic reference</vt:lpstr>
      <vt:lpstr>Electronic reference</vt:lpstr>
      <vt:lpstr>Electronic reference</vt:lpstr>
      <vt:lpstr>Website</vt:lpstr>
      <vt:lpstr>Interview</vt:lpstr>
      <vt:lpstr>Missing details</vt:lpstr>
      <vt:lpstr>Secondary reference</vt:lpstr>
      <vt:lpstr>Additional options</vt:lpstr>
      <vt:lpstr>Bibliography</vt:lpstr>
      <vt:lpstr>Plagiarism checking</vt:lpstr>
      <vt:lpstr>Guides, summaries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Kóger Dóra</dc:creator>
  <cp:lastModifiedBy>Herczeg Renáta</cp:lastModifiedBy>
  <cp:revision>420</cp:revision>
  <dcterms:created xsi:type="dcterms:W3CDTF">2023-03-21T09:04:16Z</dcterms:created>
  <dcterms:modified xsi:type="dcterms:W3CDTF">2025-03-11T09:02:24Z</dcterms:modified>
</cp:coreProperties>
</file>