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57" r:id="rId6"/>
    <p:sldId id="270" r:id="rId7"/>
    <p:sldId id="286" r:id="rId8"/>
    <p:sldId id="26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5" r:id="rId21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3"/>
      <p:bold r:id="rId24"/>
    </p:embeddedFont>
    <p:embeddedFont>
      <p:font typeface="Segoe UI Semibold" panose="020B070204020402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CC8"/>
    <a:srgbClr val="FEED01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75C8F-63ED-AC42-89A9-8BD53E975B9A}" v="8" dt="2025-01-24T14:00:43.446"/>
  </p1510:revLst>
</p1510:revInfo>
</file>

<file path=ppt/tableStyles.xml><?xml version="1.0" encoding="utf-8"?>
<a:tblStyleLst xmlns:a="http://schemas.openxmlformats.org/drawingml/2006/main" def="{FE464744-5EF8-4A23-BA49-EC68D10D153F}">
  <a:tblStyle styleId="{FE464744-5EF8-4A23-BA49-EC68D10D153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7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lambous Anasztázia" userId="8cf8faef-4e2a-42cf-991e-d489668d5130" providerId="ADAL" clId="{B9775C8F-63ED-AC42-89A9-8BD53E975B9A}"/>
    <pc:docChg chg="custSel modMainMaster">
      <pc:chgData name="Charalambous Anasztázia" userId="8cf8faef-4e2a-42cf-991e-d489668d5130" providerId="ADAL" clId="{B9775C8F-63ED-AC42-89A9-8BD53E975B9A}" dt="2025-01-24T14:00:43.446" v="13"/>
      <pc:docMkLst>
        <pc:docMk/>
      </pc:docMkLst>
      <pc:sldMasterChg chg="modSldLayout">
        <pc:chgData name="Charalambous Anasztázia" userId="8cf8faef-4e2a-42cf-991e-d489668d5130" providerId="ADAL" clId="{B9775C8F-63ED-AC42-89A9-8BD53E975B9A}" dt="2025-01-24T14:00:43.446" v="13"/>
        <pc:sldMasterMkLst>
          <pc:docMk/>
          <pc:sldMasterMk cId="0" sldId="2147483659"/>
        </pc:sldMasterMkLst>
        <pc:sldLayoutChg chg="addSp modSp mod">
          <pc:chgData name="Charalambous Anasztázia" userId="8cf8faef-4e2a-42cf-991e-d489668d5130" providerId="ADAL" clId="{B9775C8F-63ED-AC42-89A9-8BD53E975B9A}" dt="2025-01-24T14:00:28.578" v="8"/>
          <pc:sldLayoutMkLst>
            <pc:docMk/>
            <pc:sldMasterMk cId="0" sldId="2147483659"/>
            <pc:sldLayoutMk cId="0" sldId="2147483648"/>
          </pc:sldLayoutMkLst>
          <pc:spChg chg="add mod">
            <ac:chgData name="Charalambous Anasztázia" userId="8cf8faef-4e2a-42cf-991e-d489668d5130" providerId="ADAL" clId="{B9775C8F-63ED-AC42-89A9-8BD53E975B9A}" dt="2025-01-24T13:59:57.447" v="2" actId="2085"/>
            <ac:spMkLst>
              <pc:docMk/>
              <pc:sldMasterMk cId="0" sldId="2147483659"/>
              <pc:sldLayoutMk cId="0" sldId="2147483648"/>
              <ac:spMk id="7" creationId="{2FB77785-1190-1DEF-3729-091CE44DACAB}"/>
            </ac:spMkLst>
          </pc:spChg>
          <pc:picChg chg="add mod">
            <ac:chgData name="Charalambous Anasztázia" userId="8cf8faef-4e2a-42cf-991e-d489668d5130" providerId="ADAL" clId="{B9775C8F-63ED-AC42-89A9-8BD53E975B9A}" dt="2025-01-24T14:00:28.578" v="8"/>
            <ac:picMkLst>
              <pc:docMk/>
              <pc:sldMasterMk cId="0" sldId="2147483659"/>
              <pc:sldLayoutMk cId="0" sldId="2147483648"/>
              <ac:picMk id="8" creationId="{344A411E-158B-FD8A-3512-ED8240B530FE}"/>
            </ac:picMkLst>
          </pc:picChg>
        </pc:sldLayoutChg>
        <pc:sldLayoutChg chg="addSp delSp modSp mod">
          <pc:chgData name="Charalambous Anasztázia" userId="8cf8faef-4e2a-42cf-991e-d489668d5130" providerId="ADAL" clId="{B9775C8F-63ED-AC42-89A9-8BD53E975B9A}" dt="2025-01-24T14:00:43.446" v="13"/>
          <pc:sldLayoutMkLst>
            <pc:docMk/>
            <pc:sldMasterMk cId="0" sldId="2147483659"/>
            <pc:sldLayoutMk cId="0" sldId="2147483650"/>
          </pc:sldLayoutMkLst>
          <pc:picChg chg="add mod">
            <ac:chgData name="Charalambous Anasztázia" userId="8cf8faef-4e2a-42cf-991e-d489668d5130" providerId="ADAL" clId="{B9775C8F-63ED-AC42-89A9-8BD53E975B9A}" dt="2025-01-24T14:00:43.446" v="13"/>
            <ac:picMkLst>
              <pc:docMk/>
              <pc:sldMasterMk cId="0" sldId="2147483659"/>
              <pc:sldLayoutMk cId="0" sldId="2147483650"/>
              <ac:picMk id="3" creationId="{D067536A-D63C-188D-C836-83AE9DC8A10A}"/>
            </ac:picMkLst>
          </pc:picChg>
          <pc:picChg chg="del">
            <ac:chgData name="Charalambous Anasztázia" userId="8cf8faef-4e2a-42cf-991e-d489668d5130" providerId="ADAL" clId="{B9775C8F-63ED-AC42-89A9-8BD53E975B9A}" dt="2025-01-24T14:00:43.111" v="12" actId="478"/>
            <ac:picMkLst>
              <pc:docMk/>
              <pc:sldMasterMk cId="0" sldId="2147483659"/>
              <pc:sldLayoutMk cId="0" sldId="2147483650"/>
              <ac:picMk id="4" creationId="{7D5603BD-FB07-D5F8-D446-334BC8F40ABA}"/>
            </ac:picMkLst>
          </pc:picChg>
        </pc:sldLayoutChg>
        <pc:sldLayoutChg chg="addSp modSp mod">
          <pc:chgData name="Charalambous Anasztázia" userId="8cf8faef-4e2a-42cf-991e-d489668d5130" providerId="ADAL" clId="{B9775C8F-63ED-AC42-89A9-8BD53E975B9A}" dt="2025-01-24T14:00:34.278" v="11"/>
          <pc:sldLayoutMkLst>
            <pc:docMk/>
            <pc:sldMasterMk cId="0" sldId="2147483659"/>
            <pc:sldLayoutMk cId="0" sldId="2147483651"/>
          </pc:sldLayoutMkLst>
          <pc:spChg chg="add mod">
            <ac:chgData name="Charalambous Anasztázia" userId="8cf8faef-4e2a-42cf-991e-d489668d5130" providerId="ADAL" clId="{B9775C8F-63ED-AC42-89A9-8BD53E975B9A}" dt="2025-01-24T14:00:14.882" v="7" actId="207"/>
            <ac:spMkLst>
              <pc:docMk/>
              <pc:sldMasterMk cId="0" sldId="2147483659"/>
              <pc:sldLayoutMk cId="0" sldId="2147483651"/>
              <ac:spMk id="5" creationId="{C1FE07EB-299C-7AF8-D206-0F21F9636395}"/>
            </ac:spMkLst>
          </pc:spChg>
          <pc:picChg chg="add mod">
            <ac:chgData name="Charalambous Anasztázia" userId="8cf8faef-4e2a-42cf-991e-d489668d5130" providerId="ADAL" clId="{B9775C8F-63ED-AC42-89A9-8BD53E975B9A}" dt="2025-01-24T14:00:34.278" v="11"/>
            <ac:picMkLst>
              <pc:docMk/>
              <pc:sldMasterMk cId="0" sldId="2147483659"/>
              <pc:sldLayoutMk cId="0" sldId="2147483651"/>
              <ac:picMk id="6" creationId="{FF851826-2AF2-C473-E507-8E8159CCBAE0}"/>
            </ac:picMkLst>
          </pc:picChg>
        </pc:sldLayoutChg>
        <pc:sldLayoutChg chg="addSp modSp mod">
          <pc:chgData name="Charalambous Anasztázia" userId="8cf8faef-4e2a-42cf-991e-d489668d5130" providerId="ADAL" clId="{B9775C8F-63ED-AC42-89A9-8BD53E975B9A}" dt="2025-01-24T14:00:31.067" v="10"/>
          <pc:sldLayoutMkLst>
            <pc:docMk/>
            <pc:sldMasterMk cId="0" sldId="2147483659"/>
            <pc:sldLayoutMk cId="3925596558" sldId="2147483660"/>
          </pc:sldLayoutMkLst>
          <pc:spChg chg="add mod">
            <ac:chgData name="Charalambous Anasztázia" userId="8cf8faef-4e2a-42cf-991e-d489668d5130" providerId="ADAL" clId="{B9775C8F-63ED-AC42-89A9-8BD53E975B9A}" dt="2025-01-24T14:00:04.491" v="5" actId="14100"/>
            <ac:spMkLst>
              <pc:docMk/>
              <pc:sldMasterMk cId="0" sldId="2147483659"/>
              <pc:sldLayoutMk cId="3925596558" sldId="2147483660"/>
              <ac:spMk id="2" creationId="{4750618A-14AB-061E-4EA4-193CC853D54C}"/>
            </ac:spMkLst>
          </pc:spChg>
          <pc:picChg chg="add mod">
            <ac:chgData name="Charalambous Anasztázia" userId="8cf8faef-4e2a-42cf-991e-d489668d5130" providerId="ADAL" clId="{B9775C8F-63ED-AC42-89A9-8BD53E975B9A}" dt="2025-01-24T14:00:31.067" v="10"/>
            <ac:picMkLst>
              <pc:docMk/>
              <pc:sldMasterMk cId="0" sldId="2147483659"/>
              <pc:sldLayoutMk cId="3925596558" sldId="2147483660"/>
              <ac:picMk id="3" creationId="{4237A9DC-8EC7-1CE0-1522-7FB73BE9C46A}"/>
            </ac:picMkLst>
          </pc:picChg>
        </pc:sldLayoutChg>
        <pc:sldLayoutChg chg="addSp modSp">
          <pc:chgData name="Charalambous Anasztázia" userId="8cf8faef-4e2a-42cf-991e-d489668d5130" providerId="ADAL" clId="{B9775C8F-63ED-AC42-89A9-8BD53E975B9A}" dt="2025-01-24T14:00:29.712" v="9"/>
          <pc:sldLayoutMkLst>
            <pc:docMk/>
            <pc:sldMasterMk cId="0" sldId="2147483659"/>
            <pc:sldLayoutMk cId="771997315" sldId="2147483661"/>
          </pc:sldLayoutMkLst>
          <pc:spChg chg="add mod">
            <ac:chgData name="Charalambous Anasztázia" userId="8cf8faef-4e2a-42cf-991e-d489668d5130" providerId="ADAL" clId="{B9775C8F-63ED-AC42-89A9-8BD53E975B9A}" dt="2025-01-24T14:00:00.535" v="3"/>
            <ac:spMkLst>
              <pc:docMk/>
              <pc:sldMasterMk cId="0" sldId="2147483659"/>
              <pc:sldLayoutMk cId="771997315" sldId="2147483661"/>
              <ac:spMk id="6" creationId="{43F0FAD8-FE9C-014E-1BC8-8BF046528460}"/>
            </ac:spMkLst>
          </pc:spChg>
          <pc:picChg chg="add mod">
            <ac:chgData name="Charalambous Anasztázia" userId="8cf8faef-4e2a-42cf-991e-d489668d5130" providerId="ADAL" clId="{B9775C8F-63ED-AC42-89A9-8BD53E975B9A}" dt="2025-01-24T14:00:29.712" v="9"/>
            <ac:picMkLst>
              <pc:docMk/>
              <pc:sldMasterMk cId="0" sldId="2147483659"/>
              <pc:sldLayoutMk cId="771997315" sldId="2147483661"/>
              <ac:picMk id="7" creationId="{7EC65C06-3BD6-393D-536D-67459511D992}"/>
            </ac:picMkLst>
          </pc:picChg>
        </pc:sldLayoutChg>
      </pc:sldMasterChg>
    </pc:docChg>
  </pc:docChgLst>
  <pc:docChgLst>
    <pc:chgData name="Pál Szabadkai" userId="327acaf79708ae95" providerId="LiveId" clId="{1E277221-14AE-4C38-BD32-E8145DDE7ED4}"/>
    <pc:docChg chg="modSld">
      <pc:chgData name="Pál Szabadkai" userId="327acaf79708ae95" providerId="LiveId" clId="{1E277221-14AE-4C38-BD32-E8145DDE7ED4}" dt="2022-11-15T19:37:01.544" v="5" actId="20577"/>
      <pc:docMkLst>
        <pc:docMk/>
      </pc:docMkLst>
      <pc:sldChg chg="modSp mod">
        <pc:chgData name="Pál Szabadkai" userId="327acaf79708ae95" providerId="LiveId" clId="{1E277221-14AE-4C38-BD32-E8145DDE7ED4}" dt="2022-11-15T19:37:01.544" v="5" actId="20577"/>
        <pc:sldMkLst>
          <pc:docMk/>
          <pc:sldMk cId="0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779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99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29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34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49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743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347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525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49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73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34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80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8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56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21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741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43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FA72E3-3067-4F3D-B980-AF0B775E5C3A}"/>
              </a:ext>
            </a:extLst>
          </p:cNvPr>
          <p:cNvSpPr/>
          <p:nvPr userDrawn="1"/>
        </p:nvSpPr>
        <p:spPr>
          <a:xfrm>
            <a:off x="1256371" y="6542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616621-3A9A-2F52-EAD0-55FD82491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CCBD8-92FE-44F5-8566-E7A7CFD17011}"/>
              </a:ext>
            </a:extLst>
          </p:cNvPr>
          <p:cNvSpPr/>
          <p:nvPr userDrawn="1"/>
        </p:nvSpPr>
        <p:spPr>
          <a:xfrm>
            <a:off x="1256371" y="6913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2" name="Kép 3" descr="A képen szöveg, tervezés, sárga, képernyőkép látható&#10;&#10;Automatikusan generált leírás">
            <a:extLst>
              <a:ext uri="{FF2B5EF4-FFF2-40B4-BE49-F238E27FC236}">
                <a16:creationId xmlns:a16="http://schemas.microsoft.com/office/drawing/2014/main" id="{70D2DC8F-7139-FBF2-35F6-73271BA7D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016" b="69648"/>
          <a:stretch/>
        </p:blipFill>
        <p:spPr>
          <a:xfrm>
            <a:off x="0" y="0"/>
            <a:ext cx="4021873" cy="1561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EFEA5A-30D2-F568-83B6-4CEC1EFFEF68}"/>
              </a:ext>
            </a:extLst>
          </p:cNvPr>
          <p:cNvSpPr/>
          <p:nvPr userDrawn="1"/>
        </p:nvSpPr>
        <p:spPr>
          <a:xfrm>
            <a:off x="1323278" y="542693"/>
            <a:ext cx="2118732" cy="29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77785-1190-1DEF-3729-091CE44DACAB}"/>
              </a:ext>
            </a:extLst>
          </p:cNvPr>
          <p:cNvSpPr/>
          <p:nvPr userDrawn="1"/>
        </p:nvSpPr>
        <p:spPr>
          <a:xfrm>
            <a:off x="153749" y="161841"/>
            <a:ext cx="3288261" cy="131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8" name="Picture 7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344A411E-158B-FD8A-3512-ED8240B530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927" t="7695" r="-2927" b="-4477"/>
          <a:stretch/>
        </p:blipFill>
        <p:spPr>
          <a:xfrm>
            <a:off x="0" y="0"/>
            <a:ext cx="9144000" cy="1776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49CCE8CA-3184-C6C0-BA3A-B3C8971BD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FA72E3-3067-4F3D-B980-AF0B775E5C3A}"/>
              </a:ext>
            </a:extLst>
          </p:cNvPr>
          <p:cNvSpPr/>
          <p:nvPr userDrawn="1"/>
        </p:nvSpPr>
        <p:spPr>
          <a:xfrm>
            <a:off x="1256371" y="6542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4" name="Kép 3" descr="A képen szöveg, tervezés, sárga, képernyőkép látható&#10;&#10;Automatikusan generált leírás">
            <a:extLst>
              <a:ext uri="{FF2B5EF4-FFF2-40B4-BE49-F238E27FC236}">
                <a16:creationId xmlns:a16="http://schemas.microsoft.com/office/drawing/2014/main" id="{9762CB46-AE8B-A6F8-31B3-E5D104A17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016" b="69648"/>
          <a:stretch/>
        </p:blipFill>
        <p:spPr>
          <a:xfrm>
            <a:off x="0" y="0"/>
            <a:ext cx="4021873" cy="15611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69113-C5F2-5D6C-A991-380F0AFCE2B6}"/>
              </a:ext>
            </a:extLst>
          </p:cNvPr>
          <p:cNvSpPr/>
          <p:nvPr userDrawn="1"/>
        </p:nvSpPr>
        <p:spPr>
          <a:xfrm>
            <a:off x="1323278" y="542693"/>
            <a:ext cx="2118732" cy="29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F0FAD8-FE9C-014E-1BC8-8BF046528460}"/>
              </a:ext>
            </a:extLst>
          </p:cNvPr>
          <p:cNvSpPr/>
          <p:nvPr userDrawn="1"/>
        </p:nvSpPr>
        <p:spPr>
          <a:xfrm>
            <a:off x="153749" y="161841"/>
            <a:ext cx="3288261" cy="131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7" name="Picture 6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7EC65C06-3BD6-393D-536D-67459511D9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927" t="7695" r="-2927" b="-4477"/>
          <a:stretch/>
        </p:blipFill>
        <p:spPr>
          <a:xfrm>
            <a:off x="0" y="0"/>
            <a:ext cx="9144000" cy="17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7">
            <a:extLst>
              <a:ext uri="{FF2B5EF4-FFF2-40B4-BE49-F238E27FC236}">
                <a16:creationId xmlns:a16="http://schemas.microsoft.com/office/drawing/2014/main" id="{DDB2D8C5-7075-91E3-62CC-71EF6AE86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Kép 3" descr="A képen szöveg, tervezés, sárga, képernyőkép látható&#10;&#10;Automatikusan generált leírás">
            <a:extLst>
              <a:ext uri="{FF2B5EF4-FFF2-40B4-BE49-F238E27FC236}">
                <a16:creationId xmlns:a16="http://schemas.microsoft.com/office/drawing/2014/main" id="{0B9A0A89-682F-5D41-D342-49DD8BC2F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3" t="-500" r="61481" b="70003"/>
          <a:stretch/>
        </p:blipFill>
        <p:spPr>
          <a:xfrm>
            <a:off x="66906" y="0"/>
            <a:ext cx="4007005" cy="18143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47FBF0-B9EC-3978-EE84-5EC87E835630}"/>
              </a:ext>
            </a:extLst>
          </p:cNvPr>
          <p:cNvSpPr/>
          <p:nvPr userDrawn="1"/>
        </p:nvSpPr>
        <p:spPr>
          <a:xfrm>
            <a:off x="1457093" y="682191"/>
            <a:ext cx="2184076" cy="32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0618A-14AB-061E-4EA4-193CC853D54C}"/>
              </a:ext>
            </a:extLst>
          </p:cNvPr>
          <p:cNvSpPr/>
          <p:nvPr userDrawn="1"/>
        </p:nvSpPr>
        <p:spPr>
          <a:xfrm>
            <a:off x="153749" y="161841"/>
            <a:ext cx="3487420" cy="131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3" name="Picture 2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4237A9DC-8EC7-1CE0-1522-7FB73BE9C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927" t="7695" r="-2927" b="-4477"/>
          <a:stretch/>
        </p:blipFill>
        <p:spPr>
          <a:xfrm>
            <a:off x="0" y="0"/>
            <a:ext cx="9144000" cy="17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bg>
      <p:bgPr>
        <a:solidFill>
          <a:schemeClr val="bg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>
            <a:extLst>
              <a:ext uri="{FF2B5EF4-FFF2-40B4-BE49-F238E27FC236}">
                <a16:creationId xmlns:a16="http://schemas.microsoft.com/office/drawing/2014/main" id="{69FBA73D-74B8-BD3A-D715-F19A9EBB5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812"/>
          <a:stretch/>
        </p:blipFill>
        <p:spPr>
          <a:xfrm>
            <a:off x="0" y="4413738"/>
            <a:ext cx="9144000" cy="729762"/>
          </a:xfrm>
          <a:prstGeom prst="rect">
            <a:avLst/>
          </a:prstGeom>
        </p:spPr>
      </p:pic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D067536A-D63C-188D-C836-83AE9DC8A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19600"/>
            <a:ext cx="723900" cy="723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s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FFFBE215-E7F2-E408-FDD4-7C3D5991C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F9F221-3436-A990-F7F7-7FDABEE955D2}"/>
              </a:ext>
            </a:extLst>
          </p:cNvPr>
          <p:cNvSpPr/>
          <p:nvPr userDrawn="1"/>
        </p:nvSpPr>
        <p:spPr>
          <a:xfrm>
            <a:off x="81776" y="0"/>
            <a:ext cx="3698916" cy="1055077"/>
          </a:xfrm>
          <a:prstGeom prst="rect">
            <a:avLst/>
          </a:prstGeom>
          <a:solidFill>
            <a:srgbClr val="148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36DAD9-6116-D45D-AF1B-D264E16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005" y="110006"/>
            <a:ext cx="2842952" cy="1145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FE07EB-299C-7AF8-D206-0F21F9636395}"/>
              </a:ext>
            </a:extLst>
          </p:cNvPr>
          <p:cNvSpPr/>
          <p:nvPr userDrawn="1"/>
        </p:nvSpPr>
        <p:spPr>
          <a:xfrm>
            <a:off x="153749" y="161841"/>
            <a:ext cx="3288261" cy="1319001"/>
          </a:xfrm>
          <a:prstGeom prst="rect">
            <a:avLst/>
          </a:prstGeom>
          <a:solidFill>
            <a:srgbClr val="148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6" name="Picture 5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FF851826-2AF2-C473-E507-8E8159CCBA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927" t="7695" r="-2927" b="-4477"/>
          <a:stretch/>
        </p:blipFill>
        <p:spPr>
          <a:xfrm>
            <a:off x="0" y="0"/>
            <a:ext cx="9144000" cy="1776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5" y="44503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5" y="555601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5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>
          <a:xfrm>
            <a:off x="3263903" y="555625"/>
            <a:ext cx="5549900" cy="401320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85730" indent="-285730"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94557" y="1779223"/>
            <a:ext cx="6367800" cy="52804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28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94561" y="2307267"/>
            <a:ext cx="6367463" cy="500210"/>
          </a:xfrm>
        </p:spPr>
        <p:txBody>
          <a:bodyPr/>
          <a:lstStyle>
            <a:lvl1pPr>
              <a:defRPr sz="2400" baseline="0">
                <a:solidFill>
                  <a:srgbClr val="D9D9D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5" y="44503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5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hu" sz="1000" smtClean="0">
                <a:solidFill>
                  <a:schemeClr val="dk2"/>
                </a:solidFill>
              </a:rPr>
              <a:pPr algn="r"/>
              <a:t>‹#›</a:t>
            </a:fld>
            <a:endParaRPr lang="h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200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D15A6C2-C470-44E5-88E9-A56BD1DB1C00}"/>
              </a:ext>
            </a:extLst>
          </p:cNvPr>
          <p:cNvSpPr txBox="1">
            <a:spLocks/>
          </p:cNvSpPr>
          <p:nvPr/>
        </p:nvSpPr>
        <p:spPr>
          <a:xfrm>
            <a:off x="265678" y="2227698"/>
            <a:ext cx="8520599" cy="239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all" baseline="0">
                <a:solidFill>
                  <a:schemeClr val="dk1"/>
                </a:solidFill>
                <a:latin typeface="Segoe UI Semibold" panose="020B0702040204020203" pitchFamily="34" charset="0"/>
                <a:ea typeface="Arial"/>
                <a:cs typeface="Segoe UI Semibold" panose="020B0702040204020203" pitchFamily="34" charset="0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hu-HU" dirty="0" err="1"/>
              <a:t>Subscribed</a:t>
            </a:r>
            <a:r>
              <a:rPr lang="hu-HU" dirty="0"/>
              <a:t> </a:t>
            </a:r>
            <a:r>
              <a:rPr lang="hu-HU" dirty="0" err="1"/>
              <a:t>databases</a:t>
            </a:r>
            <a:br>
              <a:rPr lang="hu-HU" dirty="0"/>
            </a:br>
            <a:endParaRPr lang="hu-HU" sz="20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 err="1"/>
              <a:t>How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search</a:t>
            </a:r>
            <a:r>
              <a:rPr lang="hu-HU" sz="2000" dirty="0"/>
              <a:t> in SpringerLink?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Kép 3" descr="A képen szöveg, képernyőkép, Webhely, Webla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B8CAD67-37EC-71D6-38B8-466D32503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91" y="552276"/>
            <a:ext cx="7069015" cy="441813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47BD772-5D46-58E0-442E-FEF749CA1A19}"/>
              </a:ext>
            </a:extLst>
          </p:cNvPr>
          <p:cNvSpPr/>
          <p:nvPr/>
        </p:nvSpPr>
        <p:spPr>
          <a:xfrm>
            <a:off x="3745523" y="914400"/>
            <a:ext cx="720969" cy="4396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9228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/>
              <a:t>Advanced </a:t>
            </a:r>
            <a:r>
              <a:rPr lang="hu-HU" sz="2000" dirty="0" err="1"/>
              <a:t>search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CC244EA-EF25-A226-D65C-0287459B2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8" y="635955"/>
            <a:ext cx="5900164" cy="434157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F85EDAB-C80F-893F-A91E-0F41684D21D9}"/>
              </a:ext>
            </a:extLst>
          </p:cNvPr>
          <p:cNvSpPr txBox="1"/>
          <p:nvPr/>
        </p:nvSpPr>
        <p:spPr>
          <a:xfrm>
            <a:off x="4041198" y="2198329"/>
            <a:ext cx="2099266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Search</a:t>
            </a:r>
            <a:r>
              <a:rPr lang="hu-HU" sz="12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for</a:t>
            </a:r>
            <a:r>
              <a:rPr lang="hu-HU" sz="12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exact</a:t>
            </a:r>
            <a:r>
              <a:rPr lang="hu-HU" sz="12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phrase</a:t>
            </a:r>
            <a:endParaRPr lang="hu-HU" sz="12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0A0B8D54-4F3E-50E5-A7FC-F5A9CD284890}"/>
              </a:ext>
            </a:extLst>
          </p:cNvPr>
          <p:cNvCxnSpPr/>
          <p:nvPr/>
        </p:nvCxnSpPr>
        <p:spPr>
          <a:xfrm>
            <a:off x="3256787" y="2336829"/>
            <a:ext cx="675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églalap 7">
            <a:extLst>
              <a:ext uri="{FF2B5EF4-FFF2-40B4-BE49-F238E27FC236}">
                <a16:creationId xmlns:a16="http://schemas.microsoft.com/office/drawing/2014/main" id="{44E02B75-68C9-D309-6589-7D53473F30EE}"/>
              </a:ext>
            </a:extLst>
          </p:cNvPr>
          <p:cNvSpPr/>
          <p:nvPr/>
        </p:nvSpPr>
        <p:spPr>
          <a:xfrm>
            <a:off x="2061897" y="2262400"/>
            <a:ext cx="754912" cy="1488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1D0799F-5511-ED12-D289-333BB81A2D64}"/>
              </a:ext>
            </a:extLst>
          </p:cNvPr>
          <p:cNvSpPr txBox="1"/>
          <p:nvPr/>
        </p:nvSpPr>
        <p:spPr>
          <a:xfrm>
            <a:off x="4041198" y="3048416"/>
            <a:ext cx="1073889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Search</a:t>
            </a:r>
            <a:r>
              <a:rPr lang="hu-HU" sz="12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in </a:t>
            </a:r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title</a:t>
            </a:r>
            <a:endParaRPr lang="hu-HU" sz="12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DFC9728-BFDF-D284-3871-4466F788E86D}"/>
              </a:ext>
            </a:extLst>
          </p:cNvPr>
          <p:cNvCxnSpPr/>
          <p:nvPr/>
        </p:nvCxnSpPr>
        <p:spPr>
          <a:xfrm>
            <a:off x="3442857" y="3183801"/>
            <a:ext cx="489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7EA1125-FE85-74C9-EF53-463BD98B9DEC}"/>
              </a:ext>
            </a:extLst>
          </p:cNvPr>
          <p:cNvSpPr txBox="1"/>
          <p:nvPr/>
        </p:nvSpPr>
        <p:spPr>
          <a:xfrm>
            <a:off x="4378962" y="3387918"/>
            <a:ext cx="1291890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Search</a:t>
            </a:r>
            <a:r>
              <a:rPr lang="hu-HU" sz="12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for</a:t>
            </a:r>
            <a:r>
              <a:rPr lang="hu-HU" sz="12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2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author</a:t>
            </a:r>
            <a:endParaRPr lang="hu-HU" sz="12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33146F46-41AC-0F00-AD78-29CDD9EBA406}"/>
              </a:ext>
            </a:extLst>
          </p:cNvPr>
          <p:cNvCxnSpPr/>
          <p:nvPr/>
        </p:nvCxnSpPr>
        <p:spPr>
          <a:xfrm>
            <a:off x="3705451" y="3512992"/>
            <a:ext cx="489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9C83D06-C5E8-DAD4-852E-20E3FD92FA95}"/>
              </a:ext>
            </a:extLst>
          </p:cNvPr>
          <p:cNvSpPr txBox="1"/>
          <p:nvPr/>
        </p:nvSpPr>
        <p:spPr>
          <a:xfrm>
            <a:off x="4571999" y="3913205"/>
            <a:ext cx="2729552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latin typeface="Berlin Sans FB" panose="020E0602020502020306" pitchFamily="34" charset="0"/>
              </a:rPr>
              <a:t>Search</a:t>
            </a:r>
            <a:r>
              <a:rPr lang="hu-HU" sz="1200" dirty="0">
                <a:latin typeface="Berlin Sans FB" panose="020E0602020502020306" pitchFamily="34" charset="0"/>
              </a:rPr>
              <a:t> </a:t>
            </a:r>
            <a:r>
              <a:rPr lang="hu-HU" sz="1200" dirty="0" err="1">
                <a:latin typeface="Berlin Sans FB" panose="020E0602020502020306" pitchFamily="34" charset="0"/>
              </a:rPr>
              <a:t>only</a:t>
            </a:r>
            <a:r>
              <a:rPr lang="hu-HU" sz="1200" dirty="0">
                <a:latin typeface="Berlin Sans FB" panose="020E0602020502020306" pitchFamily="34" charset="0"/>
              </a:rPr>
              <a:t> in </a:t>
            </a:r>
            <a:r>
              <a:rPr lang="hu-HU" sz="1200" dirty="0" err="1">
                <a:latin typeface="Berlin Sans FB" panose="020E0602020502020306" pitchFamily="34" charset="0"/>
              </a:rPr>
              <a:t>subscribed</a:t>
            </a:r>
            <a:r>
              <a:rPr lang="hu-HU" sz="1200" dirty="0">
                <a:latin typeface="Berlin Sans FB" panose="020E0602020502020306" pitchFamily="34" charset="0"/>
              </a:rPr>
              <a:t> </a:t>
            </a:r>
            <a:r>
              <a:rPr lang="hu-HU" sz="1200" dirty="0" err="1">
                <a:latin typeface="Berlin Sans FB" panose="020E0602020502020306" pitchFamily="34" charset="0"/>
              </a:rPr>
              <a:t>contents</a:t>
            </a:r>
            <a:endParaRPr lang="hu-HU" sz="1200" dirty="0">
              <a:latin typeface="Berlin Sans FB" panose="020E0602020502020306" pitchFamily="34" charset="0"/>
            </a:endParaRP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FA6B1532-0ED5-2116-2829-650DA2C70827}"/>
              </a:ext>
            </a:extLst>
          </p:cNvPr>
          <p:cNvCxnSpPr/>
          <p:nvPr/>
        </p:nvCxnSpPr>
        <p:spPr>
          <a:xfrm flipV="1">
            <a:off x="3713481" y="4081427"/>
            <a:ext cx="9984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lipszis 14">
            <a:extLst>
              <a:ext uri="{FF2B5EF4-FFF2-40B4-BE49-F238E27FC236}">
                <a16:creationId xmlns:a16="http://schemas.microsoft.com/office/drawing/2014/main" id="{2EC415CD-97F5-2BCD-B33D-E42D1BC5EC44}"/>
              </a:ext>
            </a:extLst>
          </p:cNvPr>
          <p:cNvSpPr/>
          <p:nvPr/>
        </p:nvSpPr>
        <p:spPr>
          <a:xfrm>
            <a:off x="3456257" y="3971131"/>
            <a:ext cx="276225" cy="219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6386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8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 err="1"/>
              <a:t>Result</a:t>
            </a:r>
            <a:r>
              <a:rPr lang="hu-HU" sz="2000" dirty="0"/>
              <a:t> </a:t>
            </a:r>
            <a:r>
              <a:rPr lang="hu-HU" sz="2000" dirty="0" err="1"/>
              <a:t>list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26D2EE-4629-DC29-28A5-29099F61E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72" y="531866"/>
            <a:ext cx="6137454" cy="442853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6FBF606-7D81-A91D-AB14-0FA1E02054CE}"/>
              </a:ext>
            </a:extLst>
          </p:cNvPr>
          <p:cNvSpPr txBox="1"/>
          <p:nvPr/>
        </p:nvSpPr>
        <p:spPr>
          <a:xfrm>
            <a:off x="5087889" y="635955"/>
            <a:ext cx="2099266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Berlin Sans FB" panose="020E0602020502020306" pitchFamily="34" charset="0"/>
              </a:rPr>
              <a:t>E-book: </a:t>
            </a:r>
            <a:r>
              <a:rPr lang="hu-HU" sz="1400" dirty="0" err="1">
                <a:latin typeface="Berlin Sans FB" panose="020E0602020502020306" pitchFamily="34" charset="0"/>
              </a:rPr>
              <a:t>download</a:t>
            </a:r>
            <a:r>
              <a:rPr lang="hu-HU" sz="1400" dirty="0">
                <a:latin typeface="Berlin Sans FB" panose="020E0602020502020306" pitchFamily="34" charset="0"/>
              </a:rPr>
              <a:t> </a:t>
            </a:r>
            <a:r>
              <a:rPr lang="hu-HU" sz="1400" dirty="0" err="1">
                <a:latin typeface="Berlin Sans FB" panose="020E0602020502020306" pitchFamily="34" charset="0"/>
              </a:rPr>
              <a:t>by</a:t>
            </a:r>
            <a:r>
              <a:rPr lang="hu-HU" sz="1400" dirty="0">
                <a:latin typeface="Berlin Sans FB" panose="020E0602020502020306" pitchFamily="34" charset="0"/>
              </a:rPr>
              <a:t> </a:t>
            </a:r>
            <a:r>
              <a:rPr lang="hu-HU" sz="1400" dirty="0" err="1">
                <a:latin typeface="Berlin Sans FB" panose="020E0602020502020306" pitchFamily="34" charset="0"/>
              </a:rPr>
              <a:t>chapters</a:t>
            </a:r>
            <a:endParaRPr lang="hu-HU" sz="1400" dirty="0">
              <a:latin typeface="Berlin Sans FB" panose="020E0602020502020306" pitchFamily="34" charset="0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35F0006F-18CE-4D34-6321-DA010BD695F4}"/>
              </a:ext>
            </a:extLst>
          </p:cNvPr>
          <p:cNvSpPr/>
          <p:nvPr/>
        </p:nvSpPr>
        <p:spPr>
          <a:xfrm>
            <a:off x="3028492" y="1991221"/>
            <a:ext cx="4612234" cy="5232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2899591D-85C5-86A1-BDA1-2DB5AF176080}"/>
              </a:ext>
            </a:extLst>
          </p:cNvPr>
          <p:cNvCxnSpPr/>
          <p:nvPr/>
        </p:nvCxnSpPr>
        <p:spPr>
          <a:xfrm flipV="1">
            <a:off x="5508678" y="957610"/>
            <a:ext cx="0" cy="932122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BD53B1D-D54A-4FD8-76F4-760D5D42A104}"/>
              </a:ext>
            </a:extLst>
          </p:cNvPr>
          <p:cNvSpPr txBox="1"/>
          <p:nvPr/>
        </p:nvSpPr>
        <p:spPr>
          <a:xfrm>
            <a:off x="7640726" y="1568211"/>
            <a:ext cx="1297228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Berlin Sans FB" panose="020E0602020502020306" pitchFamily="34" charset="0"/>
              </a:rPr>
              <a:t>Download</a:t>
            </a:r>
            <a:r>
              <a:rPr lang="hu-HU" sz="1400" dirty="0">
                <a:latin typeface="Berlin Sans FB" panose="020E0602020502020306" pitchFamily="34" charset="0"/>
              </a:rPr>
              <a:t> </a:t>
            </a:r>
            <a:r>
              <a:rPr lang="hu-HU" sz="1400" dirty="0" err="1">
                <a:latin typeface="Berlin Sans FB" panose="020E0602020502020306" pitchFamily="34" charset="0"/>
              </a:rPr>
              <a:t>result</a:t>
            </a:r>
            <a:r>
              <a:rPr lang="hu-HU" sz="1400" dirty="0">
                <a:latin typeface="Berlin Sans FB" panose="020E0602020502020306" pitchFamily="34" charset="0"/>
              </a:rPr>
              <a:t> </a:t>
            </a:r>
            <a:r>
              <a:rPr lang="hu-HU" sz="1400" dirty="0" err="1">
                <a:latin typeface="Berlin Sans FB" panose="020E0602020502020306" pitchFamily="34" charset="0"/>
              </a:rPr>
              <a:t>list</a:t>
            </a:r>
            <a:endParaRPr lang="hu-HU" sz="1400" dirty="0">
              <a:latin typeface="Berlin Sans FB" panose="020E0602020502020306" pitchFamily="34" charset="0"/>
            </a:endParaRP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A5F7757C-D262-EBF7-CF78-0E874AB6829F}"/>
              </a:ext>
            </a:extLst>
          </p:cNvPr>
          <p:cNvCxnSpPr/>
          <p:nvPr/>
        </p:nvCxnSpPr>
        <p:spPr>
          <a:xfrm>
            <a:off x="7640726" y="1385098"/>
            <a:ext cx="212603" cy="279990"/>
          </a:xfrm>
          <a:prstGeom prst="straightConnector1">
            <a:avLst/>
          </a:prstGeom>
          <a:ln w="28575">
            <a:solidFill>
              <a:srgbClr val="92D05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Ellipszis 19">
            <a:extLst>
              <a:ext uri="{FF2B5EF4-FFF2-40B4-BE49-F238E27FC236}">
                <a16:creationId xmlns:a16="http://schemas.microsoft.com/office/drawing/2014/main" id="{E5087D85-E49B-8212-C4D1-E68127DE9B54}"/>
              </a:ext>
            </a:extLst>
          </p:cNvPr>
          <p:cNvSpPr/>
          <p:nvPr/>
        </p:nvSpPr>
        <p:spPr>
          <a:xfrm>
            <a:off x="7377686" y="1193107"/>
            <a:ext cx="246228" cy="2232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95C652CF-935E-EE62-D673-084F10CF9941}"/>
              </a:ext>
            </a:extLst>
          </p:cNvPr>
          <p:cNvSpPr txBox="1"/>
          <p:nvPr/>
        </p:nvSpPr>
        <p:spPr>
          <a:xfrm>
            <a:off x="4937432" y="2932901"/>
            <a:ext cx="1097105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Berlin Sans FB" panose="020E0602020502020306" pitchFamily="34" charset="0"/>
              </a:rPr>
              <a:t>Download</a:t>
            </a:r>
            <a:r>
              <a:rPr lang="hu-HU" sz="1400" dirty="0">
                <a:latin typeface="Berlin Sans FB" panose="020E0602020502020306" pitchFamily="34" charset="0"/>
              </a:rPr>
              <a:t> in PDF</a:t>
            </a: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E9B48572-1A2E-7E05-9261-716CA8896D2F}"/>
              </a:ext>
            </a:extLst>
          </p:cNvPr>
          <p:cNvCxnSpPr/>
          <p:nvPr/>
        </p:nvCxnSpPr>
        <p:spPr>
          <a:xfrm flipV="1">
            <a:off x="4206566" y="3219746"/>
            <a:ext cx="730866" cy="1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églalap 22">
            <a:extLst>
              <a:ext uri="{FF2B5EF4-FFF2-40B4-BE49-F238E27FC236}">
                <a16:creationId xmlns:a16="http://schemas.microsoft.com/office/drawing/2014/main" id="{93B96D25-BD7C-8331-4863-D37805E59AF1}"/>
              </a:ext>
            </a:extLst>
          </p:cNvPr>
          <p:cNvSpPr/>
          <p:nvPr/>
        </p:nvSpPr>
        <p:spPr>
          <a:xfrm>
            <a:off x="3014443" y="3145318"/>
            <a:ext cx="1116419" cy="1488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3CBADD06-3521-9B26-7C32-71090391FAB1}"/>
              </a:ext>
            </a:extLst>
          </p:cNvPr>
          <p:cNvSpPr/>
          <p:nvPr/>
        </p:nvSpPr>
        <p:spPr>
          <a:xfrm>
            <a:off x="1602839" y="4350024"/>
            <a:ext cx="141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err="1">
                <a:latin typeface="Berlin Sans FB" panose="020E0602020502020306" pitchFamily="34" charset="0"/>
              </a:rPr>
              <a:t>Additional</a:t>
            </a:r>
            <a:r>
              <a:rPr lang="hu-HU" sz="1400" dirty="0">
                <a:latin typeface="Berlin Sans FB" panose="020E0602020502020306" pitchFamily="34" charset="0"/>
              </a:rPr>
              <a:t> filtering </a:t>
            </a:r>
            <a:r>
              <a:rPr lang="hu-HU" sz="1400" dirty="0" err="1">
                <a:latin typeface="Berlin Sans FB" panose="020E0602020502020306" pitchFamily="34" charset="0"/>
              </a:rPr>
              <a:t>options</a:t>
            </a:r>
            <a:endParaRPr lang="hu-HU" sz="1400" dirty="0">
              <a:latin typeface="Berlin Sans FB" panose="020E0602020502020306" pitchFamily="34" charset="0"/>
            </a:endParaRPr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70AE815B-66F5-72E8-44EF-8C6AD3666712}"/>
              </a:ext>
            </a:extLst>
          </p:cNvPr>
          <p:cNvCxnSpPr/>
          <p:nvPr/>
        </p:nvCxnSpPr>
        <p:spPr>
          <a:xfrm>
            <a:off x="2308641" y="4022516"/>
            <a:ext cx="0" cy="382771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605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" presetClass="entr" presetSubtype="1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 err="1"/>
              <a:t>Special</a:t>
            </a:r>
            <a:r>
              <a:rPr lang="hu-HU" sz="2000" dirty="0"/>
              <a:t> </a:t>
            </a:r>
            <a:r>
              <a:rPr lang="hu-HU" sz="2000" dirty="0" err="1"/>
              <a:t>databases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38ED22-2EC4-2D95-D6FA-E0572FA38810}"/>
              </a:ext>
            </a:extLst>
          </p:cNvPr>
          <p:cNvSpPr txBox="1">
            <a:spLocks/>
          </p:cNvSpPr>
          <p:nvPr/>
        </p:nvSpPr>
        <p:spPr>
          <a:xfrm>
            <a:off x="461428" y="1048587"/>
            <a:ext cx="8221141" cy="41625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B0F0"/>
                </a:solidFill>
                <a:latin typeface="Berlin Sans FB" panose="020E0602020502020306" pitchFamily="34" charset="0"/>
              </a:rPr>
              <a:t>KSH (HCSO): </a:t>
            </a:r>
            <a: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ksh.hu/?</a:t>
            </a:r>
            <a:r>
              <a:rPr lang="hu-HU" sz="1800" u="sng" dirty="0" err="1">
                <a:solidFill>
                  <a:srgbClr val="92D050"/>
                </a:solidFill>
                <a:latin typeface="Berlin Sans FB" panose="020E0602020502020306" pitchFamily="34" charset="0"/>
              </a:rPr>
              <a:t>lang</a:t>
            </a:r>
            <a: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=</a:t>
            </a:r>
            <a:r>
              <a:rPr lang="hu-HU" sz="1800" u="sng" dirty="0" err="1">
                <a:solidFill>
                  <a:srgbClr val="92D050"/>
                </a:solidFill>
                <a:latin typeface="Berlin Sans FB" panose="020E0602020502020306" pitchFamily="34" charset="0"/>
              </a:rPr>
              <a:t>en</a:t>
            </a:r>
            <a:endParaRPr lang="hu-HU" sz="1800" u="sng" dirty="0">
              <a:solidFill>
                <a:srgbClr val="92D050"/>
              </a:solidFill>
              <a:latin typeface="Berlin Sans FB" panose="020E0602020502020306" pitchFamily="34" charset="0"/>
            </a:endParaRPr>
          </a:p>
          <a:p>
            <a:pPr marL="355600" indent="-355600" defTabSz="355600">
              <a:buClr>
                <a:srgbClr val="C00000"/>
              </a:buClr>
            </a:pPr>
            <a:r>
              <a:rPr lang="hu-HU" sz="1800" dirty="0">
                <a:latin typeface="Berlin Sans FB" panose="020E0602020502020306" pitchFamily="34" charset="0"/>
              </a:rPr>
              <a:t>	</a:t>
            </a:r>
            <a:r>
              <a:rPr lang="en-US" sz="1800" dirty="0">
                <a:latin typeface="Berlin Sans FB" panose="020E0602020502020306" pitchFamily="34" charset="0"/>
              </a:rPr>
              <a:t>The </a:t>
            </a:r>
            <a:r>
              <a:rPr lang="hu-HU" sz="1800" dirty="0" err="1">
                <a:latin typeface="Berlin Sans FB" panose="020E0602020502020306" pitchFamily="34" charset="0"/>
              </a:rPr>
              <a:t>database</a:t>
            </a:r>
            <a:r>
              <a:rPr lang="hu-HU" sz="1800" dirty="0">
                <a:latin typeface="Berlin Sans FB" panose="020E0602020502020306" pitchFamily="34" charset="0"/>
              </a:rPr>
              <a:t> of </a:t>
            </a:r>
            <a:r>
              <a:rPr lang="en-US" sz="1800" dirty="0">
                <a:latin typeface="Berlin Sans FB" panose="020E0602020502020306" pitchFamily="34" charset="0"/>
              </a:rPr>
              <a:t>Hungarian Central Statistical Office </a:t>
            </a:r>
            <a:r>
              <a:rPr lang="hu-HU" sz="1800" dirty="0" err="1">
                <a:latin typeface="Berlin Sans FB" panose="020E0602020502020306" pitchFamily="34" charset="0"/>
              </a:rPr>
              <a:t>provides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statistical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data</a:t>
            </a:r>
            <a:r>
              <a:rPr lang="hu-HU" sz="1800" dirty="0">
                <a:latin typeface="Berlin Sans FB" panose="020E0602020502020306" pitchFamily="34" charset="0"/>
              </a:rPr>
              <a:t> and </a:t>
            </a:r>
            <a:r>
              <a:rPr lang="hu-HU" sz="1800" dirty="0" err="1">
                <a:latin typeface="Berlin Sans FB" panose="020E0602020502020306" pitchFamily="34" charset="0"/>
              </a:rPr>
              <a:t>data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analyses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on</a:t>
            </a:r>
            <a:r>
              <a:rPr lang="hu-HU" sz="1800" dirty="0">
                <a:latin typeface="Berlin Sans FB" panose="020E0602020502020306" pitchFamily="34" charset="0"/>
              </a:rPr>
              <a:t> Hungary. In </a:t>
            </a:r>
            <a:r>
              <a:rPr lang="hu-HU" sz="1800" dirty="0" err="1">
                <a:latin typeface="Berlin Sans FB" panose="020E0602020502020306" pitchFamily="34" charset="0"/>
              </a:rPr>
              <a:t>the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Disseminator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database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you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can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get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statistical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data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by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hu-HU" sz="1800" dirty="0" err="1">
                <a:latin typeface="Berlin Sans FB" panose="020E0602020502020306" pitchFamily="34" charset="0"/>
              </a:rPr>
              <a:t>subjects</a:t>
            </a:r>
            <a:r>
              <a:rPr lang="hu-HU" sz="1800" dirty="0">
                <a:latin typeface="Berlin Sans FB" panose="020E0602020502020306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B0F0"/>
                </a:solidFill>
                <a:latin typeface="Berlin Sans FB" panose="020E0602020502020306" pitchFamily="34" charset="0"/>
              </a:rPr>
              <a:t>UNWTO: </a:t>
            </a:r>
            <a: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e-unwto.org</a:t>
            </a:r>
          </a:p>
          <a:p>
            <a:pPr marL="355600" indent="-355600" defTabSz="355600">
              <a:buClr>
                <a:srgbClr val="C00000"/>
              </a:buClr>
            </a:pPr>
            <a:r>
              <a:rPr lang="hu-HU" sz="1800" i="1" dirty="0">
                <a:latin typeface="Berlin Sans FB" panose="020E0602020502020306" pitchFamily="34" charset="0"/>
              </a:rPr>
              <a:t>	</a:t>
            </a:r>
            <a:r>
              <a:rPr lang="hu-HU" sz="1800" dirty="0">
                <a:latin typeface="Berlin Sans FB" panose="020E0602020502020306" pitchFamily="34" charset="0"/>
              </a:rPr>
              <a:t>An o</a:t>
            </a:r>
            <a:r>
              <a:rPr lang="en-US" sz="1800" dirty="0" err="1">
                <a:latin typeface="Berlin Sans FB" panose="020E0602020502020306" pitchFamily="34" charset="0"/>
              </a:rPr>
              <a:t>nline</a:t>
            </a:r>
            <a:r>
              <a:rPr lang="en-US" sz="1800" dirty="0">
                <a:latin typeface="Berlin Sans FB" panose="020E0602020502020306" pitchFamily="34" charset="0"/>
              </a:rPr>
              <a:t> service of the </a:t>
            </a:r>
            <a:r>
              <a:rPr lang="hu-HU" sz="1800" dirty="0">
                <a:latin typeface="Berlin Sans FB" panose="020E0602020502020306" pitchFamily="34" charset="0"/>
              </a:rPr>
              <a:t>United </a:t>
            </a:r>
            <a:r>
              <a:rPr lang="hu-HU" sz="1800" dirty="0" err="1">
                <a:latin typeface="Berlin Sans FB" panose="020E0602020502020306" pitchFamily="34" charset="0"/>
              </a:rPr>
              <a:t>Nations</a:t>
            </a:r>
            <a:r>
              <a:rPr lang="hu-HU" sz="1800" dirty="0">
                <a:latin typeface="Berlin Sans FB" panose="020E0602020502020306" pitchFamily="34" charset="0"/>
              </a:rPr>
              <a:t> </a:t>
            </a:r>
            <a:r>
              <a:rPr lang="en-US" sz="1800" dirty="0">
                <a:latin typeface="Berlin Sans FB" panose="020E0602020502020306" pitchFamily="34" charset="0"/>
              </a:rPr>
              <a:t>World Tourism Organization that provides statistics and e-books on tourism</a:t>
            </a:r>
            <a:r>
              <a:rPr lang="hu-HU" sz="1800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251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/>
              <a:t>UNWTO </a:t>
            </a:r>
            <a:r>
              <a:rPr lang="hu-HU" sz="2000" dirty="0" err="1"/>
              <a:t>Elibrary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2A02FF2-6932-9E06-7BD2-C901F4C8965B}"/>
              </a:ext>
            </a:extLst>
          </p:cNvPr>
          <p:cNvSpPr txBox="1"/>
          <p:nvPr/>
        </p:nvSpPr>
        <p:spPr>
          <a:xfrm>
            <a:off x="2898057" y="349411"/>
            <a:ext cx="334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u="sng" dirty="0">
                <a:solidFill>
                  <a:srgbClr val="00B0F0"/>
                </a:solidFill>
                <a:latin typeface="Berlin Sans FB" panose="020E0602020502020306" pitchFamily="34" charset="0"/>
              </a:rPr>
              <a:t>http://www.e-unwto.org/</a:t>
            </a:r>
          </a:p>
        </p:txBody>
      </p:sp>
      <p:pic>
        <p:nvPicPr>
          <p:cNvPr id="6" name="Tartalom helye 12">
            <a:extLst>
              <a:ext uri="{FF2B5EF4-FFF2-40B4-BE49-F238E27FC236}">
                <a16:creationId xmlns:a16="http://schemas.microsoft.com/office/drawing/2014/main" id="{5153C571-ABD2-D503-91F6-A7257F7C2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15" y="740693"/>
            <a:ext cx="5358028" cy="4265634"/>
          </a:xfrm>
          <a:prstGeom prst="rect">
            <a:avLst/>
          </a:prstGeom>
        </p:spPr>
      </p:pic>
      <p:sp>
        <p:nvSpPr>
          <p:cNvPr id="7" name="Tartalom helye 9">
            <a:extLst>
              <a:ext uri="{FF2B5EF4-FFF2-40B4-BE49-F238E27FC236}">
                <a16:creationId xmlns:a16="http://schemas.microsoft.com/office/drawing/2014/main" id="{51B1DC0F-F047-E375-2065-856668C1AE82}"/>
              </a:ext>
            </a:extLst>
          </p:cNvPr>
          <p:cNvSpPr txBox="1">
            <a:spLocks/>
          </p:cNvSpPr>
          <p:nvPr/>
        </p:nvSpPr>
        <p:spPr>
          <a:xfrm>
            <a:off x="311149" y="1746221"/>
            <a:ext cx="3347884" cy="22545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erlin Sans FB" panose="020E0602020502020306" pitchFamily="34" charset="0"/>
              </a:rPr>
              <a:t>Online service of </a:t>
            </a:r>
            <a:r>
              <a:rPr lang="hu-HU" sz="2000" dirty="0" err="1">
                <a:latin typeface="Berlin Sans FB" panose="020E0602020502020306" pitchFamily="34" charset="0"/>
              </a:rPr>
              <a:t>the</a:t>
            </a:r>
            <a:r>
              <a:rPr lang="hu-HU" sz="2000" dirty="0">
                <a:latin typeface="Berlin Sans FB" panose="020E0602020502020306" pitchFamily="34" charset="0"/>
              </a:rPr>
              <a:t>  United </a:t>
            </a:r>
            <a:r>
              <a:rPr lang="hu-HU" sz="2000" dirty="0" err="1">
                <a:latin typeface="Berlin Sans FB" panose="020E0602020502020306" pitchFamily="34" charset="0"/>
              </a:rPr>
              <a:t>Nation</a:t>
            </a:r>
            <a:r>
              <a:rPr lang="hu-HU" sz="2000" dirty="0">
                <a:latin typeface="Berlin Sans FB" panose="020E0602020502020306" pitchFamily="34" charset="0"/>
              </a:rPr>
              <a:t> World </a:t>
            </a:r>
            <a:r>
              <a:rPr lang="hu-HU" sz="2000" dirty="0" err="1">
                <a:latin typeface="Berlin Sans FB" panose="020E0602020502020306" pitchFamily="34" charset="0"/>
              </a:rPr>
              <a:t>Tourism</a:t>
            </a:r>
            <a:r>
              <a:rPr lang="hu-HU" sz="2000" dirty="0">
                <a:latin typeface="Berlin Sans FB" panose="020E0602020502020306" pitchFamily="34" charset="0"/>
              </a:rPr>
              <a:t>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erlin Sans FB" panose="020E0602020502020306" pitchFamily="34" charset="0"/>
              </a:rPr>
              <a:t>Statistics</a:t>
            </a:r>
            <a:r>
              <a:rPr lang="hu-HU" sz="2000" dirty="0">
                <a:latin typeface="Berlin Sans FB" panose="020E0602020502020306" pitchFamily="34" charset="0"/>
              </a:rPr>
              <a:t> and e-</a:t>
            </a:r>
            <a:r>
              <a:rPr lang="hu-HU" sz="2000" dirty="0" err="1">
                <a:latin typeface="Berlin Sans FB" panose="020E0602020502020306" pitchFamily="34" charset="0"/>
              </a:rPr>
              <a:t>books</a:t>
            </a:r>
            <a:endParaRPr lang="hu-HU" sz="2000" dirty="0">
              <a:latin typeface="Berlin Sans FB" panose="020E0602020502020306" pitchFamily="34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58116B1-14A6-25B7-32D7-C1F1E3E5D4B0}"/>
              </a:ext>
            </a:extLst>
          </p:cNvPr>
          <p:cNvSpPr/>
          <p:nvPr/>
        </p:nvSpPr>
        <p:spPr>
          <a:xfrm>
            <a:off x="7237039" y="1796752"/>
            <a:ext cx="996286" cy="3438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789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/>
              <a:t>Advanced </a:t>
            </a:r>
            <a:r>
              <a:rPr lang="hu-HU" sz="2000" dirty="0" err="1"/>
              <a:t>search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Tartalom helye 7">
            <a:extLst>
              <a:ext uri="{FF2B5EF4-FFF2-40B4-BE49-F238E27FC236}">
                <a16:creationId xmlns:a16="http://schemas.microsoft.com/office/drawing/2014/main" id="{D52BE35F-5089-A1F2-9217-4FDFC6115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74" y="554322"/>
            <a:ext cx="5528050" cy="4444551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7F82F80B-9361-0E4A-1938-9141570C308C}"/>
              </a:ext>
            </a:extLst>
          </p:cNvPr>
          <p:cNvSpPr/>
          <p:nvPr/>
        </p:nvSpPr>
        <p:spPr>
          <a:xfrm>
            <a:off x="1940086" y="2043597"/>
            <a:ext cx="850219" cy="20499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822720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 err="1"/>
              <a:t>Result</a:t>
            </a:r>
            <a:r>
              <a:rPr lang="hu-HU" sz="2000" dirty="0"/>
              <a:t> </a:t>
            </a:r>
            <a:r>
              <a:rPr lang="hu-HU" sz="2000" dirty="0" err="1"/>
              <a:t>list</a:t>
            </a:r>
            <a:r>
              <a:rPr lang="hu-HU" sz="2000" dirty="0"/>
              <a:t> of </a:t>
            </a:r>
            <a:r>
              <a:rPr lang="hu-HU" sz="2000" dirty="0" err="1"/>
              <a:t>advanced</a:t>
            </a:r>
            <a:r>
              <a:rPr lang="hu-HU" sz="2000" dirty="0"/>
              <a:t> </a:t>
            </a:r>
            <a:r>
              <a:rPr lang="hu-HU" sz="2000" dirty="0" err="1"/>
              <a:t>search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6B65296-7D92-90B5-4813-8A9E7E8A0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7" y="635955"/>
            <a:ext cx="5499064" cy="434183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7A6286A-192A-448B-BFFE-EB4AA35E8B88}"/>
              </a:ext>
            </a:extLst>
          </p:cNvPr>
          <p:cNvSpPr txBox="1"/>
          <p:nvPr/>
        </p:nvSpPr>
        <p:spPr>
          <a:xfrm>
            <a:off x="3922969" y="2048530"/>
            <a:ext cx="1140152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Berlin Sans FB" panose="020E0602020502020306" pitchFamily="34" charset="0"/>
              </a:rPr>
              <a:t>Download</a:t>
            </a:r>
            <a:r>
              <a:rPr lang="hu-HU" sz="1400" dirty="0">
                <a:latin typeface="Berlin Sans FB" panose="020E0602020502020306" pitchFamily="34" charset="0"/>
              </a:rPr>
              <a:t>  in PDF</a:t>
            </a:r>
            <a:endParaRPr lang="hu-HU" sz="1400" i="1" dirty="0">
              <a:latin typeface="Berlin Sans FB" panose="020E0602020502020306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BF92E1F-5FD8-61AD-236C-DD2994F12624}"/>
              </a:ext>
            </a:extLst>
          </p:cNvPr>
          <p:cNvSpPr/>
          <p:nvPr/>
        </p:nvSpPr>
        <p:spPr>
          <a:xfrm>
            <a:off x="2540985" y="2244436"/>
            <a:ext cx="562433" cy="145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78A8DD2A-7809-401E-814A-3BDEC45FA800}"/>
              </a:ext>
            </a:extLst>
          </p:cNvPr>
          <p:cNvCxnSpPr/>
          <p:nvPr/>
        </p:nvCxnSpPr>
        <p:spPr>
          <a:xfrm>
            <a:off x="3194761" y="2312134"/>
            <a:ext cx="664316" cy="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lipszis 8">
            <a:extLst>
              <a:ext uri="{FF2B5EF4-FFF2-40B4-BE49-F238E27FC236}">
                <a16:creationId xmlns:a16="http://schemas.microsoft.com/office/drawing/2014/main" id="{B24E1DAA-8D22-4CF1-AEE9-BC81221DF891}"/>
              </a:ext>
            </a:extLst>
          </p:cNvPr>
          <p:cNvSpPr/>
          <p:nvPr/>
        </p:nvSpPr>
        <p:spPr>
          <a:xfrm>
            <a:off x="2006761" y="4146698"/>
            <a:ext cx="301787" cy="2882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AF374CFE-3472-172D-2081-567945AAC31D}"/>
              </a:ext>
            </a:extLst>
          </p:cNvPr>
          <p:cNvCxnSpPr/>
          <p:nvPr/>
        </p:nvCxnSpPr>
        <p:spPr>
          <a:xfrm flipV="1">
            <a:off x="2308548" y="3858470"/>
            <a:ext cx="629989" cy="28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FE9555C-89E5-C5D2-6F13-AF797296B46B}"/>
              </a:ext>
            </a:extLst>
          </p:cNvPr>
          <p:cNvSpPr txBox="1"/>
          <p:nvPr/>
        </p:nvSpPr>
        <p:spPr>
          <a:xfrm>
            <a:off x="2938537" y="3542869"/>
            <a:ext cx="168512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No </a:t>
            </a:r>
            <a:r>
              <a:rPr lang="hu-HU" sz="14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access</a:t>
            </a:r>
            <a:r>
              <a:rPr lang="hu-HU" sz="14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4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to</a:t>
            </a:r>
            <a:r>
              <a:rPr lang="hu-HU" sz="14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4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this</a:t>
            </a:r>
            <a:r>
              <a:rPr lang="hu-HU" sz="14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  <a:r>
              <a:rPr lang="hu-HU" sz="1400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content</a:t>
            </a:r>
            <a:endParaRPr lang="hu-HU" sz="1400" i="1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E86FD84-8257-993F-8236-AFE41B36FF11}"/>
              </a:ext>
            </a:extLst>
          </p:cNvPr>
          <p:cNvSpPr/>
          <p:nvPr/>
        </p:nvSpPr>
        <p:spPr>
          <a:xfrm>
            <a:off x="5443216" y="1482436"/>
            <a:ext cx="1720407" cy="33389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3E432356-886C-FBED-CB2D-DBAB72FCACF9}"/>
              </a:ext>
            </a:extLst>
          </p:cNvPr>
          <p:cNvCxnSpPr>
            <a:cxnSpLocks/>
          </p:cNvCxnSpPr>
          <p:nvPr/>
        </p:nvCxnSpPr>
        <p:spPr>
          <a:xfrm flipV="1">
            <a:off x="6738909" y="812615"/>
            <a:ext cx="0" cy="64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églalap 13">
            <a:extLst>
              <a:ext uri="{FF2B5EF4-FFF2-40B4-BE49-F238E27FC236}">
                <a16:creationId xmlns:a16="http://schemas.microsoft.com/office/drawing/2014/main" id="{4CFD3788-9A37-D09E-D077-63C4BC378E94}"/>
              </a:ext>
            </a:extLst>
          </p:cNvPr>
          <p:cNvSpPr/>
          <p:nvPr/>
        </p:nvSpPr>
        <p:spPr>
          <a:xfrm>
            <a:off x="5443216" y="504838"/>
            <a:ext cx="2557699" cy="30777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400" dirty="0" err="1">
                <a:latin typeface="Berlin Sans FB" panose="020E0602020502020306" pitchFamily="34" charset="0"/>
              </a:rPr>
              <a:t>Additional</a:t>
            </a:r>
            <a:r>
              <a:rPr lang="hu-HU" sz="1400" dirty="0">
                <a:latin typeface="Berlin Sans FB" panose="020E0602020502020306" pitchFamily="34" charset="0"/>
              </a:rPr>
              <a:t> filtering </a:t>
            </a:r>
            <a:r>
              <a:rPr lang="hu-HU" sz="1400" dirty="0" err="1">
                <a:latin typeface="Berlin Sans FB" panose="020E0602020502020306" pitchFamily="34" charset="0"/>
              </a:rPr>
              <a:t>options</a:t>
            </a:r>
            <a:endParaRPr lang="hu-HU" sz="1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612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0" y="2073014"/>
            <a:ext cx="9144000" cy="206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h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 for your attention!</a:t>
            </a:r>
            <a:br>
              <a:rPr lang="hu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hu" sz="3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1C3F8B-DA90-4EE2-9AFB-F55DAF4AD2A3}"/>
              </a:ext>
            </a:extLst>
          </p:cNvPr>
          <p:cNvSpPr txBox="1"/>
          <p:nvPr/>
        </p:nvSpPr>
        <p:spPr>
          <a:xfrm>
            <a:off x="-516835" y="113703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49BEC57-87D0-056E-E859-07A86D403C65}"/>
              </a:ext>
            </a:extLst>
          </p:cNvPr>
          <p:cNvSpPr txBox="1">
            <a:spLocks/>
          </p:cNvSpPr>
          <p:nvPr/>
        </p:nvSpPr>
        <p:spPr>
          <a:xfrm>
            <a:off x="1090179" y="432304"/>
            <a:ext cx="6963641" cy="427889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66700" indent="-266700">
              <a:buFont typeface="Wingdings" panose="05000000000000000000" pitchFamily="2" charset="2"/>
              <a:buChar char="q"/>
            </a:pPr>
            <a:r>
              <a:rPr lang="hu-HU" sz="1200" noProof="1"/>
              <a:t>What is an electronic database?</a:t>
            </a:r>
          </a:p>
          <a:p>
            <a:pPr marL="355600"/>
            <a:r>
              <a:rPr lang="hu-HU" sz="1200" noProof="1">
                <a:solidFill>
                  <a:schemeClr val="accent1">
                    <a:lumMod val="75000"/>
                  </a:schemeClr>
                </a:solidFill>
              </a:rPr>
              <a:t>an online collection of downloadable resources with multiple search options</a:t>
            </a:r>
          </a:p>
          <a:p>
            <a:pPr marL="355600"/>
            <a:endParaRPr lang="hu-HU" sz="1200" noProof="1">
              <a:solidFill>
                <a:schemeClr val="accent1">
                  <a:lumMod val="75000"/>
                </a:schemeClr>
              </a:solidFill>
            </a:endParaRPr>
          </a:p>
          <a:p>
            <a:pPr marL="266700" indent="-266700">
              <a:buFont typeface="Wingdings" panose="05000000000000000000" pitchFamily="2" charset="2"/>
              <a:buChar char="q"/>
            </a:pPr>
            <a:r>
              <a:rPr lang="hu-HU" sz="1200" noProof="1"/>
              <a:t>Which</a:t>
            </a:r>
            <a:r>
              <a:rPr lang="en-GB" sz="1200" noProof="1"/>
              <a:t> </a:t>
            </a:r>
            <a:r>
              <a:rPr lang="hu-HU" sz="1200" noProof="1"/>
              <a:t>English text </a:t>
            </a:r>
            <a:r>
              <a:rPr lang="en-GB" sz="1200" noProof="1"/>
              <a:t>databases is the University subscribed to?</a:t>
            </a:r>
            <a:endParaRPr lang="hu-HU" sz="1200" noProof="1"/>
          </a:p>
          <a:p>
            <a:endParaRPr lang="en-GB" sz="1200" noProof="1"/>
          </a:p>
          <a:p>
            <a:pPr marL="698500" indent="-342900">
              <a:buFont typeface="Wingdings" panose="05000000000000000000" pitchFamily="2" charset="2"/>
              <a:buChar char="q"/>
            </a:pPr>
            <a:r>
              <a:rPr lang="en-GB" sz="1200" noProof="1">
                <a:solidFill>
                  <a:schemeClr val="accent1">
                    <a:lumMod val="75000"/>
                  </a:schemeClr>
                </a:solidFill>
              </a:rPr>
              <a:t>Scientific/academic contents</a:t>
            </a:r>
          </a:p>
          <a:p>
            <a:pPr marL="723900" lvl="1"/>
            <a:r>
              <a:rPr lang="en-GB" sz="1200" noProof="1">
                <a:solidFill>
                  <a:schemeClr val="accent1">
                    <a:lumMod val="75000"/>
                  </a:schemeClr>
                </a:solidFill>
              </a:rPr>
              <a:t>Full texts</a:t>
            </a:r>
          </a:p>
          <a:p>
            <a:pPr marL="723900" lvl="1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en-GB" sz="1200" dirty="0"/>
              <a:t>Academic Publishing House</a:t>
            </a:r>
            <a:r>
              <a:rPr lang="hu-HU" sz="1200" dirty="0"/>
              <a:t>, </a:t>
            </a:r>
            <a:r>
              <a:rPr lang="en-GB" sz="1200" dirty="0"/>
              <a:t>Emerald, </a:t>
            </a:r>
            <a:r>
              <a:rPr lang="hu-HU" sz="1200" dirty="0" err="1"/>
              <a:t>Interkönyv</a:t>
            </a:r>
            <a:r>
              <a:rPr lang="en-GB" sz="1200" dirty="0"/>
              <a:t>, </a:t>
            </a:r>
            <a:r>
              <a:rPr lang="hu-HU" sz="1200" dirty="0" err="1"/>
              <a:t>L’Harmattan</a:t>
            </a:r>
            <a:r>
              <a:rPr lang="hu-HU" sz="1200" dirty="0"/>
              <a:t> Open Access, Kossuth Kiadó, HCSO (free)</a:t>
            </a:r>
            <a:r>
              <a:rPr lang="en-GB" sz="1200" dirty="0"/>
              <a:t>, </a:t>
            </a:r>
            <a:r>
              <a:rPr lang="hu-HU" sz="1200" dirty="0"/>
              <a:t>MERSZ, </a:t>
            </a:r>
            <a:r>
              <a:rPr lang="en-GB" sz="1200" dirty="0"/>
              <a:t>SpringerLink,</a:t>
            </a:r>
            <a:r>
              <a:rPr lang="hu-HU" sz="1200" dirty="0"/>
              <a:t> Szaktárs, </a:t>
            </a:r>
            <a:r>
              <a:rPr lang="en-GB" sz="1200" dirty="0"/>
              <a:t>UNWTO</a:t>
            </a:r>
          </a:p>
          <a:p>
            <a:pPr marL="723900" lvl="2">
              <a:buClr>
                <a:schemeClr val="accent5"/>
              </a:buClr>
            </a:pPr>
            <a:r>
              <a:rPr lang="en-GB" sz="1200" noProof="1">
                <a:solidFill>
                  <a:schemeClr val="accent1">
                    <a:lumMod val="75000"/>
                  </a:schemeClr>
                </a:solidFill>
              </a:rPr>
              <a:t>Indexes, abstracts and citations</a:t>
            </a:r>
            <a:endParaRPr lang="en-GB" sz="1200" noProof="1"/>
          </a:p>
          <a:p>
            <a:pPr marL="723900" lvl="2"/>
            <a:r>
              <a:rPr lang="en-GB" sz="1200" dirty="0"/>
              <a:t>Scopus, Web of Science</a:t>
            </a:r>
          </a:p>
          <a:p>
            <a:pPr marL="622300" lvl="2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According to d</a:t>
            </a:r>
            <a:r>
              <a:rPr lang="hu-HU" sz="1200" dirty="0" err="1">
                <a:solidFill>
                  <a:schemeClr val="accent1">
                    <a:lumMod val="75000"/>
                  </a:schemeClr>
                </a:solidFill>
              </a:rPr>
              <a:t>oc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ument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 type</a:t>
            </a:r>
          </a:p>
          <a:p>
            <a:pPr marL="723900" lvl="2">
              <a:buClr>
                <a:srgbClr val="C00000"/>
              </a:buClr>
            </a:pPr>
            <a:r>
              <a:rPr lang="en-GB" sz="1200" dirty="0"/>
              <a:t>Journals, articles, e-books, book chapters, case studies, market analyses, statistics</a:t>
            </a:r>
          </a:p>
          <a:p>
            <a:pPr marL="622300" lvl="2" indent="-342900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According to access type</a:t>
            </a:r>
          </a:p>
          <a:p>
            <a:pPr marL="723900">
              <a:buClr>
                <a:srgbClr val="C00000"/>
              </a:buClr>
            </a:pPr>
            <a:r>
              <a:rPr lang="en-GB" sz="1200" dirty="0"/>
              <a:t>Open Access content – available for all internet users</a:t>
            </a:r>
          </a:p>
          <a:p>
            <a:pPr marL="723900">
              <a:buClr>
                <a:srgbClr val="C00000"/>
              </a:buClr>
            </a:pPr>
            <a:r>
              <a:rPr lang="en-GB" sz="1200" dirty="0"/>
              <a:t>Subscribed content – available for subscribing institutions</a:t>
            </a:r>
          </a:p>
          <a:p>
            <a:pPr marL="723900">
              <a:buClr>
                <a:srgbClr val="C00000"/>
              </a:buClr>
            </a:pPr>
            <a:r>
              <a:rPr lang="en-GB" sz="1200" dirty="0"/>
              <a:t>Fee-paying content – available after paying individually</a:t>
            </a:r>
          </a:p>
          <a:p>
            <a:pPr marL="533400" lvl="2" indent="-53340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hu-HU" dirty="0"/>
          </a:p>
          <a:p>
            <a:pPr marL="360363" lvl="2"/>
            <a:endParaRPr lang="hu-HU" sz="1600" dirty="0"/>
          </a:p>
          <a:p>
            <a:endParaRPr lang="hu-HU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 err="1"/>
              <a:t>You</a:t>
            </a:r>
            <a:r>
              <a:rPr lang="hu-HU" sz="2000" dirty="0"/>
              <a:t> </a:t>
            </a:r>
            <a:r>
              <a:rPr lang="hu-HU" sz="2000" dirty="0" err="1"/>
              <a:t>can</a:t>
            </a:r>
            <a:r>
              <a:rPr lang="hu-HU" sz="2000" dirty="0"/>
              <a:t> </a:t>
            </a:r>
            <a:r>
              <a:rPr lang="hu-HU" sz="2000" dirty="0" err="1"/>
              <a:t>find</a:t>
            </a:r>
            <a:r>
              <a:rPr lang="hu-HU" sz="2000" dirty="0"/>
              <a:t> </a:t>
            </a:r>
            <a:r>
              <a:rPr lang="hu-HU" sz="2000" dirty="0" err="1"/>
              <a:t>them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Library’s</a:t>
            </a:r>
            <a:r>
              <a:rPr lang="hu-HU" sz="2000" dirty="0"/>
              <a:t> website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F744F9D-0F56-6B63-5B6C-23CDDE15AFE9}"/>
              </a:ext>
            </a:extLst>
          </p:cNvPr>
          <p:cNvSpPr txBox="1"/>
          <p:nvPr/>
        </p:nvSpPr>
        <p:spPr>
          <a:xfrm>
            <a:off x="3271343" y="388422"/>
            <a:ext cx="372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solidFill>
                  <a:srgbClr val="00B0F0"/>
                </a:solidFill>
                <a:latin typeface="Berlin Sans FB" panose="020E0602020502020306" pitchFamily="34" charset="0"/>
              </a:rPr>
              <a:t>http://konyvtar-kvik.uni-bge.hu/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9271D4D-7590-EB22-4C40-A925E93A2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" t="13270" r="12636" b="4574"/>
          <a:stretch/>
        </p:blipFill>
        <p:spPr>
          <a:xfrm>
            <a:off x="1030063" y="757754"/>
            <a:ext cx="7083873" cy="426001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7A2382F-D447-FAC4-4A7A-A443C44FED5A}"/>
              </a:ext>
            </a:extLst>
          </p:cNvPr>
          <p:cNvSpPr txBox="1"/>
          <p:nvPr/>
        </p:nvSpPr>
        <p:spPr>
          <a:xfrm>
            <a:off x="5488782" y="1083309"/>
            <a:ext cx="2228101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latin typeface="Berlin Sans FB" panose="020E0602020502020306" pitchFamily="34" charset="0"/>
              </a:rPr>
              <a:t>Click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on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the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name</a:t>
            </a:r>
            <a:r>
              <a:rPr lang="hu-HU" dirty="0">
                <a:latin typeface="Berlin Sans FB" panose="020E0602020502020306" pitchFamily="34" charset="0"/>
              </a:rPr>
              <a:t> of a </a:t>
            </a:r>
            <a:r>
              <a:rPr lang="hu-HU" dirty="0" err="1">
                <a:latin typeface="Berlin Sans FB" panose="020E0602020502020306" pitchFamily="34" charset="0"/>
              </a:rPr>
              <a:t>database</a:t>
            </a:r>
            <a:r>
              <a:rPr lang="hu-HU" dirty="0">
                <a:latin typeface="Berlin Sans FB" panose="020E0602020502020306" pitchFamily="34" charset="0"/>
              </a:rPr>
              <a:t>, </a:t>
            </a:r>
            <a:r>
              <a:rPr lang="hu-HU" dirty="0" err="1">
                <a:latin typeface="Berlin Sans FB" panose="020E0602020502020306" pitchFamily="34" charset="0"/>
              </a:rPr>
              <a:t>read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the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information</a:t>
            </a:r>
            <a:r>
              <a:rPr lang="hu-HU" dirty="0">
                <a:latin typeface="Berlin Sans FB" panose="020E0602020502020306" pitchFamily="34" charset="0"/>
              </a:rPr>
              <a:t>, and enter </a:t>
            </a:r>
            <a:r>
              <a:rPr lang="hu-HU" dirty="0" err="1">
                <a:latin typeface="Berlin Sans FB" panose="020E0602020502020306" pitchFamily="34" charset="0"/>
              </a:rPr>
              <a:t>the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database</a:t>
            </a:r>
            <a:r>
              <a:rPr lang="hu-HU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9" name="Kép 8" descr="A képen szöveg, képernyőkép, menü, Betűtípus látható&#10;&#10;Automatikusan generált leírás">
            <a:extLst>
              <a:ext uri="{FF2B5EF4-FFF2-40B4-BE49-F238E27FC236}">
                <a16:creationId xmlns:a16="http://schemas.microsoft.com/office/drawing/2014/main" id="{F350CE5B-0562-3C87-D972-D155D3E98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26" y="1440567"/>
            <a:ext cx="983472" cy="3528708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926EF14-AC4D-2208-2F48-86D7F004C05E}"/>
              </a:ext>
            </a:extLst>
          </p:cNvPr>
          <p:cNvCxnSpPr>
            <a:cxnSpLocks/>
          </p:cNvCxnSpPr>
          <p:nvPr/>
        </p:nvCxnSpPr>
        <p:spPr>
          <a:xfrm flipH="1">
            <a:off x="4659874" y="1489058"/>
            <a:ext cx="828908" cy="423840"/>
          </a:xfrm>
          <a:prstGeom prst="straightConnector1">
            <a:avLst/>
          </a:prstGeom>
          <a:ln w="3175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églalap 9">
            <a:extLst>
              <a:ext uri="{FF2B5EF4-FFF2-40B4-BE49-F238E27FC236}">
                <a16:creationId xmlns:a16="http://schemas.microsoft.com/office/drawing/2014/main" id="{EA48EB3E-9B11-2CE6-F5A4-EB62E968F4D6}"/>
              </a:ext>
            </a:extLst>
          </p:cNvPr>
          <p:cNvSpPr/>
          <p:nvPr/>
        </p:nvSpPr>
        <p:spPr>
          <a:xfrm>
            <a:off x="2348345" y="716848"/>
            <a:ext cx="1884219" cy="366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/>
              <a:t>VPN (</a:t>
            </a:r>
            <a:r>
              <a:rPr lang="hu-HU" sz="2000" dirty="0" err="1"/>
              <a:t>Virtual</a:t>
            </a:r>
            <a:r>
              <a:rPr lang="hu-HU" sz="2000" dirty="0"/>
              <a:t> </a:t>
            </a:r>
            <a:r>
              <a:rPr lang="hu-HU" sz="2000" dirty="0" err="1"/>
              <a:t>Private</a:t>
            </a:r>
            <a:r>
              <a:rPr lang="hu-HU" sz="2000" dirty="0"/>
              <a:t> Network) </a:t>
            </a:r>
            <a:r>
              <a:rPr lang="hu-HU" sz="2000" dirty="0" err="1"/>
              <a:t>access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F744F9D-0F56-6B63-5B6C-23CDDE15AFE9}"/>
              </a:ext>
            </a:extLst>
          </p:cNvPr>
          <p:cNvSpPr txBox="1"/>
          <p:nvPr/>
        </p:nvSpPr>
        <p:spPr>
          <a:xfrm>
            <a:off x="3271343" y="388422"/>
            <a:ext cx="372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solidFill>
                  <a:srgbClr val="00B0F0"/>
                </a:solidFill>
                <a:latin typeface="Berlin Sans FB" panose="020E0602020502020306" pitchFamily="34" charset="0"/>
              </a:rPr>
              <a:t>http://konyvtar-kvik.uni-bge.hu/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9271D4D-7590-EB22-4C40-A925E93A2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" t="13270" r="12636" b="4574"/>
          <a:stretch/>
        </p:blipFill>
        <p:spPr>
          <a:xfrm>
            <a:off x="1030063" y="757754"/>
            <a:ext cx="7083873" cy="4260013"/>
          </a:xfrm>
          <a:prstGeom prst="rect">
            <a:avLst/>
          </a:prstGeom>
        </p:spPr>
      </p:pic>
      <p:pic>
        <p:nvPicPr>
          <p:cNvPr id="9" name="Kép 8" descr="A képen szöveg, képernyőkép, menü, Betűtípus látható&#10;&#10;Automatikusan generált leírás">
            <a:extLst>
              <a:ext uri="{FF2B5EF4-FFF2-40B4-BE49-F238E27FC236}">
                <a16:creationId xmlns:a16="http://schemas.microsoft.com/office/drawing/2014/main" id="{F350CE5B-0562-3C87-D972-D155D3E98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26" y="1440567"/>
            <a:ext cx="983472" cy="3528708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EA48EB3E-9B11-2CE6-F5A4-EB62E968F4D6}"/>
              </a:ext>
            </a:extLst>
          </p:cNvPr>
          <p:cNvSpPr/>
          <p:nvPr/>
        </p:nvSpPr>
        <p:spPr>
          <a:xfrm>
            <a:off x="2348345" y="716848"/>
            <a:ext cx="1884219" cy="366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7">
            <a:extLst>
              <a:ext uri="{FF2B5EF4-FFF2-40B4-BE49-F238E27FC236}">
                <a16:creationId xmlns:a16="http://schemas.microsoft.com/office/drawing/2014/main" id="{B98A748A-C0FF-EEF9-F853-90FDEE54B75F}"/>
              </a:ext>
            </a:extLst>
          </p:cNvPr>
          <p:cNvSpPr txBox="1">
            <a:spLocks/>
          </p:cNvSpPr>
          <p:nvPr/>
        </p:nvSpPr>
        <p:spPr>
          <a:xfrm>
            <a:off x="5067862" y="3419961"/>
            <a:ext cx="3105462" cy="96578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hu-HU" dirty="0" err="1">
                <a:latin typeface="Berlin Sans FB" panose="020E0602020502020306" pitchFamily="34" charset="0"/>
              </a:rPr>
              <a:t>You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can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ask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for</a:t>
            </a:r>
            <a:r>
              <a:rPr lang="hu-HU" dirty="0">
                <a:latin typeface="Berlin Sans FB" panose="020E0602020502020306" pitchFamily="34" charset="0"/>
              </a:rPr>
              <a:t> VPN </a:t>
            </a:r>
            <a:r>
              <a:rPr lang="hu-HU" dirty="0" err="1">
                <a:latin typeface="Berlin Sans FB" panose="020E0602020502020306" pitchFamily="34" charset="0"/>
              </a:rPr>
              <a:t>remote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access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to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the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databases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on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your</a:t>
            </a:r>
            <a:r>
              <a:rPr lang="hu-HU" dirty="0">
                <a:latin typeface="Berlin Sans FB" panose="020E0602020502020306" pitchFamily="34" charset="0"/>
              </a:rPr>
              <a:t> computer </a:t>
            </a:r>
            <a:r>
              <a:rPr lang="hu-HU" dirty="0" err="1">
                <a:latin typeface="Berlin Sans FB" panose="020E0602020502020306" pitchFamily="34" charset="0"/>
              </a:rPr>
              <a:t>by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following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the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err="1">
                <a:latin typeface="Berlin Sans FB" panose="020E0602020502020306" pitchFamily="34" charset="0"/>
              </a:rPr>
              <a:t>information</a:t>
            </a:r>
            <a:r>
              <a:rPr lang="hu-HU" dirty="0">
                <a:latin typeface="Berlin Sans FB" panose="020E0602020502020306" pitchFamily="34" charset="0"/>
              </a:rPr>
              <a:t>.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CA5A1292-4463-4719-067A-D4CF79D9749C}"/>
              </a:ext>
            </a:extLst>
          </p:cNvPr>
          <p:cNvCxnSpPr>
            <a:cxnSpLocks/>
          </p:cNvCxnSpPr>
          <p:nvPr/>
        </p:nvCxnSpPr>
        <p:spPr>
          <a:xfrm flipH="1">
            <a:off x="4565615" y="4385746"/>
            <a:ext cx="707554" cy="481160"/>
          </a:xfrm>
          <a:prstGeom prst="straightConnector1">
            <a:avLst/>
          </a:prstGeom>
          <a:ln w="28575">
            <a:solidFill>
              <a:srgbClr val="92D05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églalap 11">
            <a:extLst>
              <a:ext uri="{FF2B5EF4-FFF2-40B4-BE49-F238E27FC236}">
                <a16:creationId xmlns:a16="http://schemas.microsoft.com/office/drawing/2014/main" id="{0FBB6488-3241-E937-C7FE-57B61C3B243D}"/>
              </a:ext>
            </a:extLst>
          </p:cNvPr>
          <p:cNvSpPr/>
          <p:nvPr/>
        </p:nvSpPr>
        <p:spPr>
          <a:xfrm>
            <a:off x="3906226" y="4711301"/>
            <a:ext cx="922839" cy="247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7233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387475" y="131998"/>
            <a:ext cx="6369050" cy="528638"/>
          </a:xfrm>
        </p:spPr>
        <p:txBody>
          <a:bodyPr/>
          <a:lstStyle/>
          <a:p>
            <a:pPr algn="ctr"/>
            <a:r>
              <a:rPr lang="hu-HU" sz="2000" dirty="0"/>
              <a:t>Journal </a:t>
            </a:r>
            <a:r>
              <a:rPr lang="hu-HU" sz="2000" dirty="0" err="1"/>
              <a:t>database</a:t>
            </a: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02C2BB8-98BE-F022-EDAE-3E9F596C2397}"/>
              </a:ext>
            </a:extLst>
          </p:cNvPr>
          <p:cNvSpPr txBox="1"/>
          <p:nvPr/>
        </p:nvSpPr>
        <p:spPr>
          <a:xfrm>
            <a:off x="2286000" y="7247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hu-HU" sz="1600" dirty="0">
                <a:solidFill>
                  <a:srgbClr val="00B0F0"/>
                </a:solidFill>
                <a:latin typeface="Berlin Sans FB" panose="020E0602020502020306" pitchFamily="34" charset="0"/>
              </a:rPr>
              <a:t>AK </a:t>
            </a:r>
            <a:r>
              <a:rPr lang="hu-HU" sz="1600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Journals</a:t>
            </a:r>
            <a:r>
              <a:rPr lang="hu-HU" sz="1600" dirty="0">
                <a:solidFill>
                  <a:srgbClr val="00B0F0"/>
                </a:solidFill>
                <a:latin typeface="Berlin Sans FB" panose="020E0602020502020306" pitchFamily="34" charset="0"/>
              </a:rPr>
              <a:t>: </a:t>
            </a:r>
            <a:r>
              <a:rPr lang="hu-HU" sz="16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https://akjournals.com</a:t>
            </a:r>
          </a:p>
          <a:p>
            <a:pPr marL="0" indent="0" algn="ctr" defTabSz="360363">
              <a:buClr>
                <a:srgbClr val="C00000"/>
              </a:buClr>
              <a:buNone/>
            </a:pPr>
            <a:r>
              <a:rPr lang="hu-HU" sz="1600" dirty="0">
                <a:latin typeface="Berlin Sans FB" panose="020E0602020502020306" pitchFamily="34" charset="0"/>
              </a:rPr>
              <a:t>	</a:t>
            </a:r>
            <a:r>
              <a:rPr lang="hu-HU" sz="1600" dirty="0" err="1">
                <a:latin typeface="Berlin Sans FB" panose="020E0602020502020306" pitchFamily="34" charset="0"/>
              </a:rPr>
              <a:t>Hungarian</a:t>
            </a:r>
            <a:r>
              <a:rPr lang="hu-HU" sz="1600" dirty="0">
                <a:latin typeface="Berlin Sans FB" panose="020E0602020502020306" pitchFamily="34" charset="0"/>
              </a:rPr>
              <a:t> </a:t>
            </a:r>
            <a:r>
              <a:rPr lang="hu-HU" sz="1600" dirty="0" err="1">
                <a:latin typeface="Berlin Sans FB" panose="020E0602020502020306" pitchFamily="34" charset="0"/>
              </a:rPr>
              <a:t>authors</a:t>
            </a:r>
            <a:r>
              <a:rPr lang="hu-HU" sz="1600" dirty="0">
                <a:latin typeface="Berlin Sans FB" panose="020E0602020502020306" pitchFamily="34" charset="0"/>
              </a:rPr>
              <a:t>’ </a:t>
            </a:r>
            <a:r>
              <a:rPr lang="hu-HU" sz="1600" dirty="0" err="1">
                <a:latin typeface="Berlin Sans FB" panose="020E0602020502020306" pitchFamily="34" charset="0"/>
              </a:rPr>
              <a:t>peer</a:t>
            </a:r>
            <a:r>
              <a:rPr lang="hu-HU" sz="1600" dirty="0">
                <a:latin typeface="Berlin Sans FB" panose="020E0602020502020306" pitchFamily="34" charset="0"/>
              </a:rPr>
              <a:t> </a:t>
            </a:r>
            <a:r>
              <a:rPr lang="hu-HU" sz="1600" dirty="0" err="1">
                <a:latin typeface="Berlin Sans FB" panose="020E0602020502020306" pitchFamily="34" charset="0"/>
              </a:rPr>
              <a:t>reviewed</a:t>
            </a:r>
            <a:r>
              <a:rPr lang="hu-HU" sz="1600" dirty="0">
                <a:latin typeface="Berlin Sans FB" panose="020E0602020502020306" pitchFamily="34" charset="0"/>
              </a:rPr>
              <a:t> </a:t>
            </a:r>
            <a:r>
              <a:rPr lang="hu-HU" sz="1600" dirty="0" err="1">
                <a:latin typeface="Berlin Sans FB" panose="020E0602020502020306" pitchFamily="34" charset="0"/>
              </a:rPr>
              <a:t>articles</a:t>
            </a:r>
            <a:endParaRPr lang="hu-HU" sz="16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387475" y="131998"/>
            <a:ext cx="6369050" cy="528638"/>
          </a:xfrm>
        </p:spPr>
        <p:txBody>
          <a:bodyPr/>
          <a:lstStyle/>
          <a:p>
            <a:pPr algn="ctr"/>
            <a:r>
              <a:rPr lang="hu-HU" sz="2000" dirty="0"/>
              <a:t>E-book and </a:t>
            </a:r>
            <a:r>
              <a:rPr lang="hu-HU" sz="2000" dirty="0" err="1"/>
              <a:t>journal</a:t>
            </a:r>
            <a:r>
              <a:rPr lang="hu-HU" sz="2000" dirty="0"/>
              <a:t> </a:t>
            </a:r>
            <a:r>
              <a:rPr lang="hu-HU" sz="2000" dirty="0" err="1"/>
              <a:t>database</a:t>
            </a:r>
            <a:endParaRPr lang="hu-HU" sz="2000" dirty="0"/>
          </a:p>
        </p:txBody>
      </p:sp>
      <p:sp>
        <p:nvSpPr>
          <p:cNvPr id="3" name="Tartalom helye 6">
            <a:extLst>
              <a:ext uri="{FF2B5EF4-FFF2-40B4-BE49-F238E27FC236}">
                <a16:creationId xmlns:a16="http://schemas.microsoft.com/office/drawing/2014/main" id="{FDBF731E-F74A-A717-8007-5CD2AEC598B1}"/>
              </a:ext>
            </a:extLst>
          </p:cNvPr>
          <p:cNvSpPr txBox="1">
            <a:spLocks/>
          </p:cNvSpPr>
          <p:nvPr/>
        </p:nvSpPr>
        <p:spPr>
          <a:xfrm>
            <a:off x="1420355" y="660636"/>
            <a:ext cx="6303289" cy="288601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hu-HU" sz="1800" dirty="0">
              <a:solidFill>
                <a:srgbClr val="00B0F0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Emerald</a:t>
            </a:r>
            <a:r>
              <a:rPr lang="hu-HU" sz="1800" dirty="0">
                <a:solidFill>
                  <a:srgbClr val="00B0F0"/>
                </a:solidFill>
                <a:latin typeface="Berlin Sans FB" panose="020E0602020502020306" pitchFamily="34" charset="0"/>
              </a:rPr>
              <a:t>: </a:t>
            </a:r>
            <a: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http://emeraldinsight.com</a:t>
            </a:r>
            <a:b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</a:br>
            <a:r>
              <a:rPr lang="hu-HU" sz="1800" i="1" u="sng" dirty="0">
                <a:latin typeface="Berlin Sans FB" panose="020E0602020502020306" pitchFamily="34" charset="0"/>
              </a:rPr>
              <a:t>Main </a:t>
            </a:r>
            <a:r>
              <a:rPr lang="hu-HU" sz="1800" i="1" u="sng" dirty="0" err="1">
                <a:latin typeface="Berlin Sans FB" panose="020E0602020502020306" pitchFamily="34" charset="0"/>
              </a:rPr>
              <a:t>fields</a:t>
            </a:r>
            <a:r>
              <a:rPr lang="hu-HU" sz="1800" i="1" u="sng" dirty="0">
                <a:latin typeface="Berlin Sans FB" panose="020E0602020502020306" pitchFamily="34" charset="0"/>
              </a:rPr>
              <a:t> of </a:t>
            </a:r>
            <a:r>
              <a:rPr lang="hu-HU" sz="1800" i="1" u="sng" dirty="0" err="1">
                <a:latin typeface="Berlin Sans FB" panose="020E0602020502020306" pitchFamily="34" charset="0"/>
              </a:rPr>
              <a:t>science</a:t>
            </a:r>
            <a:r>
              <a:rPr lang="hu-HU" sz="1800" i="1" u="sng" dirty="0">
                <a:latin typeface="Berlin Sans FB" panose="020E0602020502020306" pitchFamily="34" charset="0"/>
              </a:rPr>
              <a:t>:</a:t>
            </a:r>
            <a:br>
              <a:rPr lang="hu-HU" sz="1800" i="1" u="sng" dirty="0">
                <a:latin typeface="Berlin Sans FB" panose="020E0602020502020306" pitchFamily="34" charset="0"/>
              </a:rPr>
            </a:br>
            <a:r>
              <a:rPr lang="hu-HU" sz="1800" dirty="0">
                <a:latin typeface="Berlin Sans FB" panose="020E0602020502020306" pitchFamily="34" charset="0"/>
              </a:rPr>
              <a:t>Marketing, management, business </a:t>
            </a:r>
            <a:r>
              <a:rPr lang="hu-HU" sz="1800" dirty="0" err="1">
                <a:latin typeface="Berlin Sans FB" panose="020E0602020502020306" pitchFamily="34" charset="0"/>
              </a:rPr>
              <a:t>sciences</a:t>
            </a:r>
            <a:r>
              <a:rPr lang="hu-HU" sz="1800" dirty="0">
                <a:latin typeface="Berlin Sans FB" panose="020E0602020502020306" pitchFamily="34" charset="0"/>
              </a:rPr>
              <a:t>, </a:t>
            </a:r>
            <a:r>
              <a:rPr lang="hu-HU" sz="1800" dirty="0" err="1">
                <a:latin typeface="Berlin Sans FB" panose="020E0602020502020306" pitchFamily="34" charset="0"/>
              </a:rPr>
              <a:t>tourism</a:t>
            </a:r>
            <a:r>
              <a:rPr lang="hu-HU" sz="1800" dirty="0">
                <a:latin typeface="Berlin Sans FB" panose="020E0602020502020306" pitchFamily="34" charset="0"/>
              </a:rPr>
              <a:t>, </a:t>
            </a:r>
            <a:r>
              <a:rPr lang="hu-HU" sz="1800" dirty="0" err="1">
                <a:latin typeface="Berlin Sans FB" panose="020E0602020502020306" pitchFamily="34" charset="0"/>
              </a:rPr>
              <a:t>hospitality</a:t>
            </a:r>
            <a:endParaRPr lang="hu-HU" sz="1800" dirty="0">
              <a:latin typeface="Berlin Sans FB" panose="020E0602020502020306" pitchFamily="34" charset="0"/>
            </a:endParaRPr>
          </a:p>
          <a:p>
            <a:endParaRPr lang="hu-HU" sz="18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B0F0"/>
                </a:solidFill>
                <a:latin typeface="Berlin Sans FB" panose="020E0602020502020306" pitchFamily="34" charset="0"/>
              </a:rPr>
              <a:t>SpringerLink: </a:t>
            </a:r>
            <a: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  <a:t>http://link.springer.com</a:t>
            </a:r>
            <a:br>
              <a:rPr lang="hu-HU" sz="1800" u="sng" dirty="0">
                <a:solidFill>
                  <a:srgbClr val="92D050"/>
                </a:solidFill>
                <a:latin typeface="Berlin Sans FB" panose="020E0602020502020306" pitchFamily="34" charset="0"/>
              </a:rPr>
            </a:br>
            <a:r>
              <a:rPr lang="hu-HU" sz="1800" dirty="0">
                <a:latin typeface="Berlin Sans FB" panose="020E0602020502020306" pitchFamily="34" charset="0"/>
              </a:rPr>
              <a:t>A</a:t>
            </a:r>
            <a:r>
              <a:rPr lang="en-US" sz="1800" dirty="0" err="1">
                <a:latin typeface="Berlin Sans FB" panose="020E0602020502020306" pitchFamily="34" charset="0"/>
              </a:rPr>
              <a:t>cademic</a:t>
            </a:r>
            <a:r>
              <a:rPr lang="en-US" sz="1800" dirty="0">
                <a:latin typeface="Berlin Sans FB" panose="020E0602020502020306" pitchFamily="34" charset="0"/>
              </a:rPr>
              <a:t> journals, handbooks, conference presentations, monographs, protocols</a:t>
            </a:r>
            <a:r>
              <a:rPr lang="hu-HU" sz="1800" dirty="0">
                <a:latin typeface="Berlin Sans FB" panose="020E0602020502020306" pitchFamily="34" charset="0"/>
              </a:rPr>
              <a:t> and more</a:t>
            </a:r>
          </a:p>
        </p:txBody>
      </p:sp>
    </p:spTree>
    <p:extLst>
      <p:ext uri="{BB962C8B-B14F-4D97-AF65-F5344CB8AC3E}">
        <p14:creationId xmlns:p14="http://schemas.microsoft.com/office/powerpoint/2010/main" val="3297069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 err="1"/>
              <a:t>How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search</a:t>
            </a:r>
            <a:r>
              <a:rPr lang="hu-HU" sz="2000" dirty="0"/>
              <a:t> in </a:t>
            </a:r>
            <a:r>
              <a:rPr lang="hu-HU" sz="2000" dirty="0" err="1"/>
              <a:t>Emerald</a:t>
            </a:r>
            <a:r>
              <a:rPr lang="hu-HU" sz="2000" dirty="0"/>
              <a:t>?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A48EB3E-9B11-2CE6-F5A4-EB62E968F4D6}"/>
              </a:ext>
            </a:extLst>
          </p:cNvPr>
          <p:cNvSpPr/>
          <p:nvPr/>
        </p:nvSpPr>
        <p:spPr>
          <a:xfrm>
            <a:off x="2348345" y="716848"/>
            <a:ext cx="1884219" cy="366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Tartalom helye 10">
            <a:extLst>
              <a:ext uri="{FF2B5EF4-FFF2-40B4-BE49-F238E27FC236}">
                <a16:creationId xmlns:a16="http://schemas.microsoft.com/office/drawing/2014/main" id="{0B1BD6A5-F377-7ED7-2DDE-7EDF78F68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684" y="494904"/>
            <a:ext cx="8402630" cy="393174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07F331C-5C1D-71A7-BC9A-ADC146D80F18}"/>
              </a:ext>
            </a:extLst>
          </p:cNvPr>
          <p:cNvSpPr txBox="1"/>
          <p:nvPr/>
        </p:nvSpPr>
        <p:spPr>
          <a:xfrm>
            <a:off x="5668241" y="2551074"/>
            <a:ext cx="2230689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Advanced </a:t>
            </a:r>
            <a:r>
              <a:rPr lang="hu-HU" dirty="0" err="1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search</a:t>
            </a:r>
            <a:endParaRPr lang="hu-HU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F7D3B076-D8BB-0CF5-5E51-83995329EA97}"/>
              </a:ext>
            </a:extLst>
          </p:cNvPr>
          <p:cNvCxnSpPr>
            <a:cxnSpLocks/>
          </p:cNvCxnSpPr>
          <p:nvPr/>
        </p:nvCxnSpPr>
        <p:spPr>
          <a:xfrm flipV="1">
            <a:off x="5548917" y="2951758"/>
            <a:ext cx="700868" cy="52607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A015CFE5-004E-C192-4BD0-976E385925AE}"/>
              </a:ext>
            </a:extLst>
          </p:cNvPr>
          <p:cNvSpPr/>
          <p:nvPr/>
        </p:nvSpPr>
        <p:spPr>
          <a:xfrm>
            <a:off x="4936244" y="3449768"/>
            <a:ext cx="875738" cy="2009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8469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/>
              <a:t>Advanced </a:t>
            </a:r>
            <a:r>
              <a:rPr lang="hu-HU" sz="2000" dirty="0" err="1"/>
              <a:t>search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3DCCF183-17B5-F1DA-9575-9195DE575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75" r="15040" b="575"/>
          <a:stretch/>
        </p:blipFill>
        <p:spPr>
          <a:xfrm>
            <a:off x="311149" y="635955"/>
            <a:ext cx="8521700" cy="3914848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6317CBE-6356-1376-1825-A1E378D96BE7}"/>
              </a:ext>
            </a:extLst>
          </p:cNvPr>
          <p:cNvSpPr/>
          <p:nvPr/>
        </p:nvSpPr>
        <p:spPr>
          <a:xfrm>
            <a:off x="3038400" y="2378252"/>
            <a:ext cx="1173600" cy="26594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5E0C57A-A3CE-7FF3-8D05-06FD98D8204B}"/>
              </a:ext>
            </a:extLst>
          </p:cNvPr>
          <p:cNvSpPr/>
          <p:nvPr/>
        </p:nvSpPr>
        <p:spPr>
          <a:xfrm>
            <a:off x="3038400" y="3727418"/>
            <a:ext cx="1584000" cy="285082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1888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1149" y="62867"/>
            <a:ext cx="8521700" cy="573088"/>
          </a:xfrm>
        </p:spPr>
        <p:txBody>
          <a:bodyPr/>
          <a:lstStyle/>
          <a:p>
            <a:pPr algn="ctr"/>
            <a:r>
              <a:rPr lang="hu-HU" sz="2000" dirty="0" err="1"/>
              <a:t>Result</a:t>
            </a:r>
            <a:r>
              <a:rPr lang="hu-HU" sz="2000" dirty="0"/>
              <a:t> </a:t>
            </a:r>
            <a:r>
              <a:rPr lang="hu-HU" sz="2000" dirty="0" err="1"/>
              <a:t>list</a:t>
            </a:r>
            <a:br>
              <a:rPr lang="hu-HU" sz="2000" dirty="0"/>
            </a:br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Tartalom helye 5">
            <a:extLst>
              <a:ext uri="{FF2B5EF4-FFF2-40B4-BE49-F238E27FC236}">
                <a16:creationId xmlns:a16="http://schemas.microsoft.com/office/drawing/2014/main" id="{4C3344DB-3356-71C8-5E38-DA6C2A9B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/>
          <a:stretch/>
        </p:blipFill>
        <p:spPr>
          <a:xfrm>
            <a:off x="725149" y="635955"/>
            <a:ext cx="7693700" cy="434489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D03C9C4-0202-6A7B-EE76-C1E36B9612C1}"/>
              </a:ext>
            </a:extLst>
          </p:cNvPr>
          <p:cNvSpPr/>
          <p:nvPr/>
        </p:nvSpPr>
        <p:spPr>
          <a:xfrm>
            <a:off x="4185960" y="2414928"/>
            <a:ext cx="760440" cy="37867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588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ad8006-3e35-4b7b-bdd3-2084a4de46cc">
      <Terms xmlns="http://schemas.microsoft.com/office/infopath/2007/PartnerControls"/>
    </lcf76f155ced4ddcb4097134ff3c332f>
    <TaxCatchAll xmlns="80463f9c-bbf2-4cc6-9abc-b4c6e806c6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69A31727A3CFD40A72C0E00B36FA4B6" ma:contentTypeVersion="16" ma:contentTypeDescription="Új dokumentum létrehozása." ma:contentTypeScope="" ma:versionID="c6e698521cf6b940bcbc710c0e474b8b">
  <xsd:schema xmlns:xsd="http://www.w3.org/2001/XMLSchema" xmlns:xs="http://www.w3.org/2001/XMLSchema" xmlns:p="http://schemas.microsoft.com/office/2006/metadata/properties" xmlns:ns2="98ad8006-3e35-4b7b-bdd3-2084a4de46cc" xmlns:ns3="80463f9c-bbf2-4cc6-9abc-b4c6e806c662" targetNamespace="http://schemas.microsoft.com/office/2006/metadata/properties" ma:root="true" ma:fieldsID="c89d908750faf8f20c237fd626ceb207" ns2:_="" ns3:_="">
    <xsd:import namespace="98ad8006-3e35-4b7b-bdd3-2084a4de46cc"/>
    <xsd:import namespace="80463f9c-bbf2-4cc6-9abc-b4c6e806c6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d8006-3e35-4b7b-bdd3-2084a4de4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Képcímkék" ma:readOnly="false" ma:fieldId="{5cf76f15-5ced-4ddc-b409-7134ff3c332f}" ma:taxonomyMulti="true" ma:sspId="ec8551cb-31a8-4c63-a261-82c7526a1c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63f9c-bbf2-4cc6-9abc-b4c6e806c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5be3e3a-beb6-4eef-91f4-348d8597fac7}" ma:internalName="TaxCatchAll" ma:showField="CatchAllData" ma:web="80463f9c-bbf2-4cc6-9abc-b4c6e806c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1B0079-0EC2-4CEC-9660-C7007AF5BBB1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d57e47ab-94cd-4f26-93c3-f5c227680026"/>
    <ds:schemaRef ds:uri="http://www.w3.org/XML/1998/namespace"/>
    <ds:schemaRef ds:uri="363c6fc6-1425-492a-8d20-8ae6d279e740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8ad8006-3e35-4b7b-bdd3-2084a4de46cc"/>
    <ds:schemaRef ds:uri="80463f9c-bbf2-4cc6-9abc-b4c6e806c662"/>
  </ds:schemaRefs>
</ds:datastoreItem>
</file>

<file path=customXml/itemProps2.xml><?xml version="1.0" encoding="utf-8"?>
<ds:datastoreItem xmlns:ds="http://schemas.openxmlformats.org/officeDocument/2006/customXml" ds:itemID="{8710675E-16B0-49B4-9572-14C4572A6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d8006-3e35-4b7b-bdd3-2084a4de46cc"/>
    <ds:schemaRef ds:uri="80463f9c-bbf2-4cc6-9abc-b4c6e806c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C25940-7CB1-45EF-88F7-91C905F9A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433</Words>
  <Application>Microsoft Office PowerPoint</Application>
  <PresentationFormat>Diavetítés a képernyőre (16:9 oldalarány)</PresentationFormat>
  <Paragraphs>65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Berlin Sans FB</vt:lpstr>
      <vt:lpstr>Wingdings</vt:lpstr>
      <vt:lpstr>Segoe UI Semibold</vt:lpstr>
      <vt:lpstr>Arial</vt:lpstr>
      <vt:lpstr>simple-light-2</vt:lpstr>
      <vt:lpstr>PowerPoint-bemutató</vt:lpstr>
      <vt:lpstr>PowerPoint-bemutató</vt:lpstr>
      <vt:lpstr>You can find them on the Library’s website </vt:lpstr>
      <vt:lpstr>VPN (Virtual Private Network) access </vt:lpstr>
      <vt:lpstr>Journal database</vt:lpstr>
      <vt:lpstr>E-book and journal database</vt:lpstr>
      <vt:lpstr>How to search in Emerald? </vt:lpstr>
      <vt:lpstr>Advanced search </vt:lpstr>
      <vt:lpstr>Result list </vt:lpstr>
      <vt:lpstr>How to search in SpringerLink? </vt:lpstr>
      <vt:lpstr>Advanced search </vt:lpstr>
      <vt:lpstr>Result list </vt:lpstr>
      <vt:lpstr>Special databases </vt:lpstr>
      <vt:lpstr>UNWTO Elibrary </vt:lpstr>
      <vt:lpstr>Advanced search </vt:lpstr>
      <vt:lpstr>Result list of advanced search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Patonai Kata</dc:creator>
  <cp:lastModifiedBy>Herczeg Renáta</cp:lastModifiedBy>
  <cp:revision>59</cp:revision>
  <dcterms:modified xsi:type="dcterms:W3CDTF">2025-02-06T15:10:38Z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0x010100469A31727A3CFD40A72C0E00B36FA4B6</vt:lpwstr>
  </property>
  <property fmtid="{D5CDD505-2E9C-101B-9397-08002B2CF9AE}" pid="3" name="MediaServiceImageTags">
    <vt:lpwstr/>
  </property>
</Properties>
</file>