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4"/>
  </p:notesMasterIdLst>
  <p:sldIdLst>
    <p:sldId id="256" r:id="rId5"/>
    <p:sldId id="257" r:id="rId6"/>
    <p:sldId id="270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85" r:id="rId23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5"/>
      <p:bold r:id="rId26"/>
    </p:embeddedFont>
    <p:embeddedFont>
      <p:font typeface="Segoe UI Semibold" panose="020B0702040204020203" pitchFamily="34" charset="0"/>
      <p:regular r:id="rId27"/>
      <p:bold r:id="rId28"/>
      <p:italic r:id="rId29"/>
      <p:boldItalic r:id="rId30"/>
    </p:embeddedFont>
    <p:embeddedFont>
      <p:font typeface="Segoe UI Semilight" panose="020B040204020402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CC8"/>
    <a:srgbClr val="FEED01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77221-14AE-4C38-BD32-E8145DDE7ED4}" v="1" dt="2022-11-15T19:36:58.779"/>
  </p1510:revLst>
</p1510:revInfo>
</file>

<file path=ppt/tableStyles.xml><?xml version="1.0" encoding="utf-8"?>
<a:tblStyleLst xmlns:a="http://schemas.openxmlformats.org/drawingml/2006/main" def="{FE464744-5EF8-4A23-BA49-EC68D10D153F}">
  <a:tblStyle styleId="{FE464744-5EF8-4A23-BA49-EC68D10D153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ál Szabadkai" userId="327acaf79708ae95" providerId="LiveId" clId="{1E277221-14AE-4C38-BD32-E8145DDE7ED4}"/>
    <pc:docChg chg="modSld">
      <pc:chgData name="Pál Szabadkai" userId="327acaf79708ae95" providerId="LiveId" clId="{1E277221-14AE-4C38-BD32-E8145DDE7ED4}" dt="2022-11-15T19:37:01.544" v="5" actId="20577"/>
      <pc:docMkLst>
        <pc:docMk/>
      </pc:docMkLst>
      <pc:sldChg chg="modSp mod">
        <pc:chgData name="Pál Szabadkai" userId="327acaf79708ae95" providerId="LiveId" clId="{1E277221-14AE-4C38-BD32-E8145DDE7ED4}" dt="2022-11-15T19:37:01.544" v="5" actId="20577"/>
        <pc:sldMkLst>
          <pc:docMk/>
          <pc:sldMk cId="0" sldId="284"/>
        </pc:sldMkLst>
        <pc:spChg chg="mod">
          <ac:chgData name="Pál Szabadkai" userId="327acaf79708ae95" providerId="LiveId" clId="{1E277221-14AE-4C38-BD32-E8145DDE7ED4}" dt="2022-11-15T19:37:01.544" v="5" actId="20577"/>
          <ac:spMkLst>
            <pc:docMk/>
            <pc:sldMk cId="0" sldId="284"/>
            <ac:spMk id="3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779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99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33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862B0D26-DCBB-6EBA-C6DB-68AF7CFB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24DC0DD7-5797-5686-9B99-D3240461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1C15EC30-EE27-D40A-A3F1-F1E4B9995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03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F36E98E-AE39-B2A6-BD29-37BF1F54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AAB0F76E-7923-EE50-63D8-1F8AE1EBED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6DC85D80-0CD8-9D6E-19CF-536C57FB85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79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6629DF3-9464-1CA4-7517-246A3624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7DF32505-D050-D1FF-19EC-ECBF8454F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8DBC5C8A-D14A-BF8D-D097-863B66870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71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157A15B8-CDD9-D0CF-6069-36A8E95B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81C68144-4174-9C14-67E4-E85E132FE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F4680EBD-198F-32E2-194A-FF201AE2D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89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41561C6E-0054-6848-071F-23231D03D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48C75438-3C09-3D8A-EF7F-1339760D2E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E3C99A01-8FD7-9CF4-CC4C-479085658C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87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F854FE3A-BE66-625D-8E70-C0AE1D68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AA5BF1A1-FBFB-DDE5-1879-52E2EA7AE6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61E8D7C1-4CD8-36BB-74A5-C48B9A0F5C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402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AE124A53-B354-1D6F-8E58-5C31904C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55D3F107-A6C3-89AA-E706-B5CF3EEFC0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0B4A33F3-0C8A-B19B-09B1-BD5CB5697C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58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2FA0F03-138C-F2D9-1762-174A77EA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1CE8C3B6-47D8-CA45-2912-F7431FE74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0CFEB07B-3413-8009-33A0-07BC6EB7E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370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73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34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80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49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95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77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29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48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24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FA72E3-3067-4F3D-B980-AF0B775E5C3A}"/>
              </a:ext>
            </a:extLst>
          </p:cNvPr>
          <p:cNvSpPr/>
          <p:nvPr userDrawn="1"/>
        </p:nvSpPr>
        <p:spPr>
          <a:xfrm>
            <a:off x="1256371" y="6542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616621-3A9A-2F52-EAD0-55FD82491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CCBD8-92FE-44F5-8566-E7A7CFD17011}"/>
              </a:ext>
            </a:extLst>
          </p:cNvPr>
          <p:cNvSpPr/>
          <p:nvPr userDrawn="1"/>
        </p:nvSpPr>
        <p:spPr>
          <a:xfrm>
            <a:off x="1256371" y="6913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0314F5-2483-6FBC-E5D9-97CA35B83DBE}"/>
              </a:ext>
            </a:extLst>
          </p:cNvPr>
          <p:cNvSpPr/>
          <p:nvPr userDrawn="1"/>
        </p:nvSpPr>
        <p:spPr>
          <a:xfrm>
            <a:off x="163551" y="185854"/>
            <a:ext cx="4519961" cy="136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3D1FCE7-6B1C-B172-56DC-61EC151E3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49CCE8CA-3184-C6C0-BA3A-B3C8971BD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A72E3-3067-4F3D-B980-AF0B775E5C3A}"/>
              </a:ext>
            </a:extLst>
          </p:cNvPr>
          <p:cNvSpPr/>
          <p:nvPr userDrawn="1"/>
        </p:nvSpPr>
        <p:spPr>
          <a:xfrm>
            <a:off x="1256371" y="6542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3F283-3647-580E-EFC9-49C3AB0A1F6F}"/>
              </a:ext>
            </a:extLst>
          </p:cNvPr>
          <p:cNvSpPr/>
          <p:nvPr userDrawn="1"/>
        </p:nvSpPr>
        <p:spPr>
          <a:xfrm>
            <a:off x="163551" y="185854"/>
            <a:ext cx="4519961" cy="136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D44C0E3-0B68-78EB-A9B9-7497019ADF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>
            <a:extLst>
              <a:ext uri="{FF2B5EF4-FFF2-40B4-BE49-F238E27FC236}">
                <a16:creationId xmlns:a16="http://schemas.microsoft.com/office/drawing/2014/main" id="{178807A1-FEB2-2E98-2260-F17E98B89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BABAF-DEA4-A9CB-0C81-094E658EF220}"/>
              </a:ext>
            </a:extLst>
          </p:cNvPr>
          <p:cNvSpPr/>
          <p:nvPr userDrawn="1"/>
        </p:nvSpPr>
        <p:spPr>
          <a:xfrm>
            <a:off x="1465731" y="699247"/>
            <a:ext cx="2635622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ADE01D-1244-7CA6-0AE7-C0A5120F0013}"/>
              </a:ext>
            </a:extLst>
          </p:cNvPr>
          <p:cNvSpPr/>
          <p:nvPr userDrawn="1"/>
        </p:nvSpPr>
        <p:spPr>
          <a:xfrm>
            <a:off x="163551" y="185854"/>
            <a:ext cx="4230029" cy="136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A6D1281-8439-DE42-88F2-57E96BBB4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>
            <a:extLst>
              <a:ext uri="{FF2B5EF4-FFF2-40B4-BE49-F238E27FC236}">
                <a16:creationId xmlns:a16="http://schemas.microsoft.com/office/drawing/2014/main" id="{69FBA73D-74B8-BD3A-D715-F19A9EBB5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812"/>
          <a:stretch/>
        </p:blipFill>
        <p:spPr>
          <a:xfrm>
            <a:off x="0" y="4413738"/>
            <a:ext cx="9144000" cy="729762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6992E45-F4D7-CC0F-7196-5266C3F302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19600"/>
            <a:ext cx="723900" cy="723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s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FFFBE215-E7F2-E408-FDD4-7C3D5991C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9F221-3436-A990-F7F7-7FDABEE955D2}"/>
              </a:ext>
            </a:extLst>
          </p:cNvPr>
          <p:cNvSpPr/>
          <p:nvPr userDrawn="1"/>
        </p:nvSpPr>
        <p:spPr>
          <a:xfrm>
            <a:off x="1248508" y="536331"/>
            <a:ext cx="2532184" cy="518746"/>
          </a:xfrm>
          <a:prstGeom prst="rect">
            <a:avLst/>
          </a:prstGeom>
          <a:solidFill>
            <a:srgbClr val="148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03701-0C88-AB06-68CA-21C593E30E1A}"/>
              </a:ext>
            </a:extLst>
          </p:cNvPr>
          <p:cNvSpPr/>
          <p:nvPr userDrawn="1"/>
        </p:nvSpPr>
        <p:spPr>
          <a:xfrm>
            <a:off x="163551" y="185854"/>
            <a:ext cx="4519961" cy="1360448"/>
          </a:xfrm>
          <a:prstGeom prst="rect">
            <a:avLst/>
          </a:prstGeom>
          <a:solidFill>
            <a:srgbClr val="148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075B064-1BBD-7875-A820-619BDE6261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5" y="555601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5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3263903" y="555625"/>
            <a:ext cx="5549900" cy="401320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94557" y="1779223"/>
            <a:ext cx="6367800" cy="52804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8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94561" y="2307267"/>
            <a:ext cx="6367463" cy="500210"/>
          </a:xfrm>
        </p:spPr>
        <p:txBody>
          <a:bodyPr/>
          <a:lstStyle>
            <a:lvl1pPr>
              <a:defRPr sz="2400" baseline="0">
                <a:solidFill>
                  <a:srgbClr val="D9D9D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5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hu" sz="1000" smtClean="0">
                <a:solidFill>
                  <a:schemeClr val="dk2"/>
                </a:solidFill>
              </a:rPr>
              <a:pPr algn="r"/>
              <a:t>‹#›</a:t>
            </a:fld>
            <a:endParaRPr lang="h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nfo.ksh.hu/Statinfo/themeSelector.jsp?&amp;lang=h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a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interkonyv.hu/mainPage" TargetMode="External"/><Relationship Id="rId7" Type="http://schemas.openxmlformats.org/officeDocument/2006/relationships/hyperlink" Target="https://www.szaktars.h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rsz.hu/" TargetMode="External"/><Relationship Id="rId5" Type="http://schemas.openxmlformats.org/officeDocument/2006/relationships/hyperlink" Target="https://zeusz.kossuth.hu/start" TargetMode="External"/><Relationship Id="rId4" Type="http://schemas.openxmlformats.org/officeDocument/2006/relationships/hyperlink" Target="https://openaccess.h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200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D15A6C2-C470-44E5-88E9-A56BD1DB1C00}"/>
              </a:ext>
            </a:extLst>
          </p:cNvPr>
          <p:cNvSpPr txBox="1">
            <a:spLocks/>
          </p:cNvSpPr>
          <p:nvPr/>
        </p:nvSpPr>
        <p:spPr>
          <a:xfrm>
            <a:off x="265678" y="2227698"/>
            <a:ext cx="8520599" cy="239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all" baseline="0">
                <a:solidFill>
                  <a:schemeClr val="dk1"/>
                </a:solidFill>
                <a:latin typeface="Segoe UI Semibold" panose="020B0702040204020203" pitchFamily="34" charset="0"/>
                <a:ea typeface="Arial"/>
                <a:cs typeface="Segoe UI Semibold" panose="020B0702040204020203" pitchFamily="34" charset="0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hu-HU" dirty="0"/>
              <a:t>Előfizetett adatbázisaink</a:t>
            </a:r>
            <a:br>
              <a:rPr lang="hu-HU" dirty="0"/>
            </a:br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Összetett keresés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CAB46380-5EFF-22F6-08A8-F3F2B3A5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5" y="702978"/>
            <a:ext cx="9019169" cy="377445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916E3EB-BA0A-F492-E842-ADAD5345D53D}"/>
              </a:ext>
            </a:extLst>
          </p:cNvPr>
          <p:cNvSpPr/>
          <p:nvPr/>
        </p:nvSpPr>
        <p:spPr>
          <a:xfrm>
            <a:off x="2479431" y="2327133"/>
            <a:ext cx="1090246" cy="31935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2C9E4CF-DB47-A255-9657-CA1E04E4171A}"/>
              </a:ext>
            </a:extLst>
          </p:cNvPr>
          <p:cNvSpPr/>
          <p:nvPr/>
        </p:nvSpPr>
        <p:spPr>
          <a:xfrm>
            <a:off x="2393612" y="3637641"/>
            <a:ext cx="1580511" cy="276447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1843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ECE3BC3-BE6A-786D-2600-DF577DBAB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A73BE8-0D43-CDA0-90F8-01CB1BB2F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Találati lista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Tartalom helye 5">
            <a:extLst>
              <a:ext uri="{FF2B5EF4-FFF2-40B4-BE49-F238E27FC236}">
                <a16:creationId xmlns:a16="http://schemas.microsoft.com/office/drawing/2014/main" id="{F790225B-420B-D290-B90C-E4F073116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215" y="702978"/>
            <a:ext cx="7787569" cy="399211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0E11D9B-C61F-EE7A-1B15-96C234DB9CFF}"/>
              </a:ext>
            </a:extLst>
          </p:cNvPr>
          <p:cNvSpPr/>
          <p:nvPr/>
        </p:nvSpPr>
        <p:spPr>
          <a:xfrm>
            <a:off x="4646897" y="2334586"/>
            <a:ext cx="867096" cy="38223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8556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0F1DD8D4-78B7-8AFD-31E2-359E9475F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988B76-1990-0239-F77C-AC3A537D2F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SpringerLink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Kép 3" descr="A képen szöveg, képernyőkép, Webhely, Web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7CAF9CD-8A85-F873-9B0C-E9510B98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92" y="595476"/>
            <a:ext cx="7069015" cy="4418134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C5B83014-D40F-EBE9-1BAF-D3C6238A94FE}"/>
              </a:ext>
            </a:extLst>
          </p:cNvPr>
          <p:cNvSpPr/>
          <p:nvPr/>
        </p:nvSpPr>
        <p:spPr>
          <a:xfrm>
            <a:off x="3745523" y="914400"/>
            <a:ext cx="720969" cy="4396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69054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2E7C2D1-BC3A-BF56-8974-33E373E1A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428BBC-3F17-DCB2-9111-33927D7D8A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Összetett keresés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C927BDF-ACC9-ADF5-8FD3-75EE08979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13" y="696161"/>
            <a:ext cx="5867374" cy="431744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46FFDC-37B5-5BDF-C234-330F580F2B3F}"/>
              </a:ext>
            </a:extLst>
          </p:cNvPr>
          <p:cNvSpPr txBox="1"/>
          <p:nvPr/>
        </p:nvSpPr>
        <p:spPr>
          <a:xfrm>
            <a:off x="3780690" y="2215619"/>
            <a:ext cx="1916723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Berlin Sans FB" panose="020E0602020502020306" pitchFamily="34" charset="0"/>
              </a:rPr>
              <a:t>Konkrét kifejezésre keres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E4F74FC4-98A3-BA55-DBF9-2AEB65B250E6}"/>
              </a:ext>
            </a:extLst>
          </p:cNvPr>
          <p:cNvCxnSpPr/>
          <p:nvPr/>
        </p:nvCxnSpPr>
        <p:spPr>
          <a:xfrm>
            <a:off x="3017261" y="2357185"/>
            <a:ext cx="6751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877CF5-BB18-D688-8CCF-61ADC2D4B7D6}"/>
              </a:ext>
            </a:extLst>
          </p:cNvPr>
          <p:cNvSpPr txBox="1"/>
          <p:nvPr/>
        </p:nvSpPr>
        <p:spPr>
          <a:xfrm>
            <a:off x="5367252" y="3058889"/>
            <a:ext cx="1073889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Berlin Sans FB" panose="020E0602020502020306" pitchFamily="34" charset="0"/>
              </a:rPr>
              <a:t>Címben keres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48A3FBFF-C40D-FD5E-6411-C3C06AEEC17E}"/>
              </a:ext>
            </a:extLst>
          </p:cNvPr>
          <p:cNvCxnSpPr/>
          <p:nvPr/>
        </p:nvCxnSpPr>
        <p:spPr>
          <a:xfrm>
            <a:off x="4878155" y="3197388"/>
            <a:ext cx="4890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BE934ED-9703-320C-5426-4F4A1C7786F1}"/>
              </a:ext>
            </a:extLst>
          </p:cNvPr>
          <p:cNvSpPr txBox="1"/>
          <p:nvPr/>
        </p:nvSpPr>
        <p:spPr>
          <a:xfrm>
            <a:off x="5214813" y="3474387"/>
            <a:ext cx="2290874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Berlin Sans FB" panose="020E0602020502020306" pitchFamily="34" charset="0"/>
              </a:rPr>
              <a:t>Szerz</a:t>
            </a:r>
            <a:r>
              <a:rPr lang="hu-HU" sz="1100" dirty="0">
                <a:latin typeface="Berlin Sans FB" panose="020E0602020502020306" pitchFamily="34" charset="0"/>
              </a:rPr>
              <a:t>ő</a:t>
            </a:r>
            <a:r>
              <a:rPr lang="hu-HU" sz="1200" dirty="0">
                <a:latin typeface="Berlin Sans FB" panose="020E0602020502020306" pitchFamily="34" charset="0"/>
              </a:rPr>
              <a:t>re/szerkeszt</a:t>
            </a:r>
            <a:r>
              <a:rPr lang="hu-HU" sz="1100" dirty="0">
                <a:latin typeface="Berlin Sans FB" panose="020E0602020502020306" pitchFamily="34" charset="0"/>
              </a:rPr>
              <a:t>ő</a:t>
            </a:r>
            <a:r>
              <a:rPr lang="hu-HU" sz="1200" dirty="0">
                <a:latin typeface="Berlin Sans FB" panose="020E0602020502020306" pitchFamily="34" charset="0"/>
              </a:rPr>
              <a:t>re keres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10ED5F40-26E6-23A9-ED9F-E40D6415ACA0}"/>
              </a:ext>
            </a:extLst>
          </p:cNvPr>
          <p:cNvCxnSpPr/>
          <p:nvPr/>
        </p:nvCxnSpPr>
        <p:spPr>
          <a:xfrm>
            <a:off x="4725716" y="3608520"/>
            <a:ext cx="4890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ABFA588-BA3B-A68F-CCA4-46614C012D1B}"/>
              </a:ext>
            </a:extLst>
          </p:cNvPr>
          <p:cNvSpPr txBox="1"/>
          <p:nvPr/>
        </p:nvSpPr>
        <p:spPr>
          <a:xfrm>
            <a:off x="4247012" y="3920832"/>
            <a:ext cx="3314368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Berlin Sans FB" panose="020E0602020502020306" pitchFamily="34" charset="0"/>
              </a:rPr>
              <a:t>Csak el</a:t>
            </a:r>
            <a:r>
              <a:rPr lang="hu-HU" sz="1200" b="1" dirty="0">
                <a:latin typeface="Berlin Sans FB" panose="020E0602020502020306" pitchFamily="34" charset="0"/>
              </a:rPr>
              <a:t>ő</a:t>
            </a:r>
            <a:r>
              <a:rPr lang="hu-HU" sz="1200" dirty="0">
                <a:latin typeface="Berlin Sans FB" panose="020E0602020502020306" pitchFamily="34" charset="0"/>
              </a:rPr>
              <a:t>fizetett tartalmakban keres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692BB8DC-79D2-0270-1DBA-2116F0B21E49}"/>
              </a:ext>
            </a:extLst>
          </p:cNvPr>
          <p:cNvCxnSpPr/>
          <p:nvPr/>
        </p:nvCxnSpPr>
        <p:spPr>
          <a:xfrm flipV="1">
            <a:off x="3727309" y="4100528"/>
            <a:ext cx="99840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>
                <a16:creationId xmlns:a16="http://schemas.microsoft.com/office/drawing/2014/main" id="{FB1B31F6-5C32-2CBA-6385-38D7883F9990}"/>
              </a:ext>
            </a:extLst>
          </p:cNvPr>
          <p:cNvSpPr/>
          <p:nvPr/>
        </p:nvSpPr>
        <p:spPr>
          <a:xfrm>
            <a:off x="2048608" y="2308496"/>
            <a:ext cx="773723" cy="18410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95295765-23DC-7332-F8EA-7956003D86CA}"/>
              </a:ext>
            </a:extLst>
          </p:cNvPr>
          <p:cNvSpPr/>
          <p:nvPr/>
        </p:nvSpPr>
        <p:spPr>
          <a:xfrm>
            <a:off x="3482042" y="3962029"/>
            <a:ext cx="210386" cy="27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5944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849909D-D69D-03E0-D5AD-68A48747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D8A97B-B994-DC19-FF8C-48E77A9260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Összetett keresés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32DAC91-743C-7F87-3B96-17FDA8083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37" y="593875"/>
            <a:ext cx="5822925" cy="454962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3236E13-0BC5-AC3E-CA94-E9BD9A796329}"/>
              </a:ext>
            </a:extLst>
          </p:cNvPr>
          <p:cNvSpPr/>
          <p:nvPr/>
        </p:nvSpPr>
        <p:spPr>
          <a:xfrm>
            <a:off x="3138854" y="2047585"/>
            <a:ext cx="4344608" cy="573088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799968FB-72D1-F37B-B3A4-D2A7876E58EC}"/>
              </a:ext>
            </a:extLst>
          </p:cNvPr>
          <p:cNvCxnSpPr/>
          <p:nvPr/>
        </p:nvCxnSpPr>
        <p:spPr>
          <a:xfrm flipV="1">
            <a:off x="5357427" y="1115463"/>
            <a:ext cx="0" cy="93212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5C1E9EB-1244-24BF-000A-4D5787103BE2}"/>
              </a:ext>
            </a:extLst>
          </p:cNvPr>
          <p:cNvSpPr txBox="1"/>
          <p:nvPr/>
        </p:nvSpPr>
        <p:spPr>
          <a:xfrm>
            <a:off x="4386925" y="542375"/>
            <a:ext cx="2099266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Berlin Sans FB" panose="020E0602020502020306" pitchFamily="34" charset="0"/>
              </a:rPr>
              <a:t>Teljes szöveggel letölthető tartalmak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E570041-E180-5840-18C4-BECBFEAEA2F3}"/>
              </a:ext>
            </a:extLst>
          </p:cNvPr>
          <p:cNvSpPr txBox="1"/>
          <p:nvPr/>
        </p:nvSpPr>
        <p:spPr>
          <a:xfrm>
            <a:off x="7575618" y="1785975"/>
            <a:ext cx="1297228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Berlin Sans FB" panose="020E0602020502020306" pitchFamily="34" charset="0"/>
              </a:rPr>
              <a:t>Találati lista letöltése</a:t>
            </a: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AA94EAC1-D01C-55E0-8606-E760B5F44FC8}"/>
              </a:ext>
            </a:extLst>
          </p:cNvPr>
          <p:cNvSpPr/>
          <p:nvPr/>
        </p:nvSpPr>
        <p:spPr>
          <a:xfrm>
            <a:off x="7237234" y="1263640"/>
            <a:ext cx="246228" cy="2232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EE40455F-9B2C-A7CC-AC27-497D4D4163C9}"/>
              </a:ext>
            </a:extLst>
          </p:cNvPr>
          <p:cNvCxnSpPr/>
          <p:nvPr/>
        </p:nvCxnSpPr>
        <p:spPr>
          <a:xfrm>
            <a:off x="7469317" y="1486924"/>
            <a:ext cx="212603" cy="279990"/>
          </a:xfrm>
          <a:prstGeom prst="straightConnector1">
            <a:avLst/>
          </a:prstGeom>
          <a:ln w="28575">
            <a:solidFill>
              <a:srgbClr val="92D05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églalap 20">
            <a:extLst>
              <a:ext uri="{FF2B5EF4-FFF2-40B4-BE49-F238E27FC236}">
                <a16:creationId xmlns:a16="http://schemas.microsoft.com/office/drawing/2014/main" id="{8694C07F-E98D-0EED-891D-4406410A6EFE}"/>
              </a:ext>
            </a:extLst>
          </p:cNvPr>
          <p:cNvSpPr/>
          <p:nvPr/>
        </p:nvSpPr>
        <p:spPr>
          <a:xfrm>
            <a:off x="1568381" y="1246439"/>
            <a:ext cx="1581732" cy="30177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4BEF2B83-41F0-A4BF-9C5F-CE0FCD165AAF}"/>
              </a:ext>
            </a:extLst>
          </p:cNvPr>
          <p:cNvSpPr/>
          <p:nvPr/>
        </p:nvSpPr>
        <p:spPr>
          <a:xfrm>
            <a:off x="1653445" y="4486390"/>
            <a:ext cx="141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latin typeface="Berlin Sans FB" panose="020E0602020502020306" pitchFamily="34" charset="0"/>
              </a:rPr>
              <a:t>További sz</a:t>
            </a:r>
            <a:r>
              <a:rPr lang="hu-HU" sz="1400" b="1" dirty="0">
                <a:latin typeface="Berlin Sans FB" panose="020E0602020502020306" pitchFamily="34" charset="0"/>
              </a:rPr>
              <a:t>ű</a:t>
            </a:r>
            <a:r>
              <a:rPr lang="hu-HU" sz="1400" dirty="0">
                <a:latin typeface="Berlin Sans FB" panose="020E0602020502020306" pitchFamily="34" charset="0"/>
              </a:rPr>
              <a:t>rési lehet</a:t>
            </a:r>
            <a:r>
              <a:rPr lang="hu-HU" sz="1400" b="1" dirty="0">
                <a:latin typeface="Berlin Sans FB" panose="020E0602020502020306" pitchFamily="34" charset="0"/>
              </a:rPr>
              <a:t>ő</a:t>
            </a:r>
            <a:r>
              <a:rPr lang="hu-HU" sz="1400" dirty="0">
                <a:latin typeface="Berlin Sans FB" panose="020E0602020502020306" pitchFamily="34" charset="0"/>
              </a:rPr>
              <a:t>ségek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7C2D2022-8E1D-9097-B825-DC8DFE14BA7E}"/>
              </a:ext>
            </a:extLst>
          </p:cNvPr>
          <p:cNvCxnSpPr/>
          <p:nvPr/>
        </p:nvCxnSpPr>
        <p:spPr>
          <a:xfrm>
            <a:off x="2341879" y="4103619"/>
            <a:ext cx="0" cy="38277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églalap 23">
            <a:extLst>
              <a:ext uri="{FF2B5EF4-FFF2-40B4-BE49-F238E27FC236}">
                <a16:creationId xmlns:a16="http://schemas.microsoft.com/office/drawing/2014/main" id="{6E944A3F-0C1E-EF46-1E21-13D056905129}"/>
              </a:ext>
            </a:extLst>
          </p:cNvPr>
          <p:cNvSpPr/>
          <p:nvPr/>
        </p:nvSpPr>
        <p:spPr>
          <a:xfrm>
            <a:off x="3065049" y="3273237"/>
            <a:ext cx="1116419" cy="1488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067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1" grpId="0" animBg="1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3E61FE2-5A01-3E4A-C453-FBC83A49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100940-7097-8CBF-ED82-526E79A31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Speciális adatbázisok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CF1C982-DF3E-628E-4AA3-FA6F3467080E}"/>
              </a:ext>
            </a:extLst>
          </p:cNvPr>
          <p:cNvSpPr txBox="1"/>
          <p:nvPr/>
        </p:nvSpPr>
        <p:spPr>
          <a:xfrm>
            <a:off x="647323" y="869134"/>
            <a:ext cx="7849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KSH Tájékoztatási Adatbázis: </a:t>
            </a:r>
            <a:r>
              <a:rPr lang="hu-HU" sz="1800" dirty="0">
                <a:solidFill>
                  <a:srgbClr val="92D050"/>
                </a:solidFill>
                <a:latin typeface="Berlin Sans FB" panose="020E0602020502020306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http://statinfo.ksh.hu/Statinfo/themeSelector.jsp?&amp;lang=hu</a:t>
            </a:r>
            <a:r>
              <a:rPr lang="hu-HU" sz="1800" dirty="0">
                <a:solidFill>
                  <a:srgbClr val="92D050"/>
                </a:solidFill>
                <a:latin typeface="Berlin Sans FB" panose="020E0602020502020306" pitchFamily="34" charset="0"/>
              </a:rPr>
              <a:t> </a:t>
            </a:r>
            <a:br>
              <a:rPr lang="hu-HU" sz="1800" b="1" dirty="0">
                <a:solidFill>
                  <a:srgbClr val="92D050"/>
                </a:solidFill>
              </a:rPr>
            </a:br>
            <a:r>
              <a:rPr lang="hu-HU" sz="1800" dirty="0">
                <a:latin typeface="Berlin Sans FB" panose="020E0602020502020306" pitchFamily="34" charset="0"/>
              </a:rPr>
              <a:t>Az ország társadalmi és gazdasági helyzetére, népességének alakulására vonatkozó hivatalos adatokat a KSH teszi közzé. Szakstatisztikákat gyűjthetünk le témák szerint.</a:t>
            </a:r>
          </a:p>
          <a:p>
            <a:pPr>
              <a:buClr>
                <a:srgbClr val="C00000"/>
              </a:buClr>
            </a:pP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UNWTO: </a:t>
            </a:r>
            <a: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e-unwto.org</a:t>
            </a:r>
            <a:b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</a:br>
            <a:r>
              <a:rPr lang="hu-HU" sz="1800" dirty="0">
                <a:latin typeface="Berlin Sans FB" panose="020E0602020502020306" pitchFamily="34" charset="0"/>
              </a:rPr>
              <a:t>A World </a:t>
            </a:r>
            <a:r>
              <a:rPr lang="hu-HU" sz="1800" dirty="0" err="1">
                <a:latin typeface="Berlin Sans FB" panose="020E0602020502020306" pitchFamily="34" charset="0"/>
              </a:rPr>
              <a:t>Tourism</a:t>
            </a:r>
            <a:r>
              <a:rPr lang="hu-HU" sz="1800" dirty="0">
                <a:latin typeface="Berlin Sans FB" panose="020E0602020502020306" pitchFamily="34" charset="0"/>
              </a:rPr>
              <a:t> Organization online szolgáltatása, amely turizmussal kapcsolatosan szolgáltat statisztikai adatokat és e-könyveket</a:t>
            </a:r>
          </a:p>
        </p:txBody>
      </p:sp>
    </p:spTree>
    <p:extLst>
      <p:ext uri="{BB962C8B-B14F-4D97-AF65-F5344CB8AC3E}">
        <p14:creationId xmlns:p14="http://schemas.microsoft.com/office/powerpoint/2010/main" val="2395547992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2E6FC2D-ABC5-80ED-0252-F01228534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CE8A8E-DF41-7173-6F45-102B95E25E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UNWTO E-</a:t>
            </a:r>
            <a:r>
              <a:rPr lang="hu-HU" sz="2000" dirty="0" err="1"/>
              <a:t>library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58CBEDB-290B-6BF1-B5AE-31F8ACE36EA7}"/>
              </a:ext>
            </a:extLst>
          </p:cNvPr>
          <p:cNvSpPr txBox="1"/>
          <p:nvPr/>
        </p:nvSpPr>
        <p:spPr>
          <a:xfrm>
            <a:off x="2972955" y="469024"/>
            <a:ext cx="334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u="sng" dirty="0">
                <a:solidFill>
                  <a:srgbClr val="00B0F0"/>
                </a:solidFill>
                <a:latin typeface="Berlin Sans FB" panose="020E0602020502020306" pitchFamily="34" charset="0"/>
              </a:rPr>
              <a:t>http://www.e-unwto.org/</a:t>
            </a:r>
          </a:p>
        </p:txBody>
      </p:sp>
      <p:pic>
        <p:nvPicPr>
          <p:cNvPr id="4" name="Tartalom helye 12">
            <a:extLst>
              <a:ext uri="{FF2B5EF4-FFF2-40B4-BE49-F238E27FC236}">
                <a16:creationId xmlns:a16="http://schemas.microsoft.com/office/drawing/2014/main" id="{2E0E722E-BBCD-6E14-614D-92EC2291B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55" y="945805"/>
            <a:ext cx="5666248" cy="403650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2BE5349-C051-B77D-B33C-0D0A1DF90079}"/>
              </a:ext>
            </a:extLst>
          </p:cNvPr>
          <p:cNvSpPr/>
          <p:nvPr/>
        </p:nvSpPr>
        <p:spPr>
          <a:xfrm>
            <a:off x="7090117" y="1966304"/>
            <a:ext cx="792480" cy="2898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9">
            <a:extLst>
              <a:ext uri="{FF2B5EF4-FFF2-40B4-BE49-F238E27FC236}">
                <a16:creationId xmlns:a16="http://schemas.microsoft.com/office/drawing/2014/main" id="{7446891C-C7FA-288D-736B-7B29821422A8}"/>
              </a:ext>
            </a:extLst>
          </p:cNvPr>
          <p:cNvSpPr txBox="1">
            <a:spLocks/>
          </p:cNvSpPr>
          <p:nvPr/>
        </p:nvSpPr>
        <p:spPr>
          <a:xfrm>
            <a:off x="298446" y="1609671"/>
            <a:ext cx="2801048" cy="192415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erlin Sans FB" panose="020E0602020502020306" pitchFamily="34" charset="0"/>
              </a:rPr>
              <a:t>World </a:t>
            </a:r>
            <a:r>
              <a:rPr lang="hu-HU" sz="2000" dirty="0" err="1">
                <a:latin typeface="Berlin Sans FB" panose="020E0602020502020306" pitchFamily="34" charset="0"/>
              </a:rPr>
              <a:t>Tourism</a:t>
            </a:r>
            <a:r>
              <a:rPr lang="hu-HU" sz="2000" dirty="0">
                <a:latin typeface="Berlin Sans FB" panose="020E0602020502020306" pitchFamily="34" charset="0"/>
              </a:rPr>
              <a:t> Organization szolgáltatása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erlin Sans FB" panose="020E0602020502020306" pitchFamily="34" charset="0"/>
              </a:rPr>
              <a:t>Statisztikai adatok; </a:t>
            </a:r>
            <a:br>
              <a:rPr lang="hu-HU" sz="2000" dirty="0">
                <a:latin typeface="Berlin Sans FB" panose="020E0602020502020306" pitchFamily="34" charset="0"/>
              </a:rPr>
            </a:br>
            <a:r>
              <a:rPr lang="hu-HU" sz="2000" dirty="0">
                <a:latin typeface="Berlin Sans FB" panose="020E0602020502020306" pitchFamily="34" charset="0"/>
              </a:rPr>
              <a:t>e-könyvek</a:t>
            </a:r>
          </a:p>
        </p:txBody>
      </p:sp>
    </p:spTree>
    <p:extLst>
      <p:ext uri="{BB962C8B-B14F-4D97-AF65-F5344CB8AC3E}">
        <p14:creationId xmlns:p14="http://schemas.microsoft.com/office/powerpoint/2010/main" val="4038808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A8EAEE7-244E-C1A8-278D-F748C6D6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3705B4-E1F4-4DBA-E975-214BF6211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Összetett keresés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Tartalom helye 7">
            <a:extLst>
              <a:ext uri="{FF2B5EF4-FFF2-40B4-BE49-F238E27FC236}">
                <a16:creationId xmlns:a16="http://schemas.microsoft.com/office/drawing/2014/main" id="{5CBAB062-B90D-CA53-12E0-8268FF7A5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49" y="603595"/>
            <a:ext cx="5815296" cy="441001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09E7240B-FE3F-ED3F-940C-465ACAEF4C42}"/>
              </a:ext>
            </a:extLst>
          </p:cNvPr>
          <p:cNvSpPr/>
          <p:nvPr/>
        </p:nvSpPr>
        <p:spPr>
          <a:xfrm>
            <a:off x="1902991" y="2072138"/>
            <a:ext cx="801188" cy="16546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639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B8413A9-28C8-980F-1A2E-B3C132B66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96F36-16C6-656C-D0B9-DAAB91DEF7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Találati lista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Tartalom helye 4">
            <a:extLst>
              <a:ext uri="{FF2B5EF4-FFF2-40B4-BE49-F238E27FC236}">
                <a16:creationId xmlns:a16="http://schemas.microsoft.com/office/drawing/2014/main" id="{BDB85D4D-143A-8273-AEEE-FBBF8195A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22" y="600436"/>
            <a:ext cx="5856750" cy="441317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6EBA4DE1-C5C7-F34E-5833-B1AD2321CB3F}"/>
              </a:ext>
            </a:extLst>
          </p:cNvPr>
          <p:cNvSpPr/>
          <p:nvPr/>
        </p:nvSpPr>
        <p:spPr>
          <a:xfrm>
            <a:off x="5542165" y="1455756"/>
            <a:ext cx="1883313" cy="34063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131C46D-CD9B-8346-71E7-C331DD36EA9B}"/>
              </a:ext>
            </a:extLst>
          </p:cNvPr>
          <p:cNvCxnSpPr/>
          <p:nvPr/>
        </p:nvCxnSpPr>
        <p:spPr>
          <a:xfrm flipV="1">
            <a:off x="7182009" y="416434"/>
            <a:ext cx="1" cy="99128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églalap 6">
            <a:extLst>
              <a:ext uri="{FF2B5EF4-FFF2-40B4-BE49-F238E27FC236}">
                <a16:creationId xmlns:a16="http://schemas.microsoft.com/office/drawing/2014/main" id="{98305E9F-8A1F-E245-C227-E74F88BF7851}"/>
              </a:ext>
            </a:extLst>
          </p:cNvPr>
          <p:cNvSpPr/>
          <p:nvPr/>
        </p:nvSpPr>
        <p:spPr>
          <a:xfrm>
            <a:off x="6106713" y="115416"/>
            <a:ext cx="2150594" cy="27699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latin typeface="Berlin Sans FB" panose="020E0602020502020306" pitchFamily="34" charset="0"/>
              </a:rPr>
              <a:t>További sz</a:t>
            </a:r>
            <a:r>
              <a:rPr lang="hu-HU" sz="1200" b="1" dirty="0">
                <a:latin typeface="Berlin Sans FB" panose="020E0602020502020306" pitchFamily="34" charset="0"/>
              </a:rPr>
              <a:t>ű</a:t>
            </a:r>
            <a:r>
              <a:rPr lang="hu-HU" sz="1200" dirty="0">
                <a:latin typeface="Berlin Sans FB" panose="020E0602020502020306" pitchFamily="34" charset="0"/>
              </a:rPr>
              <a:t>rési lehet</a:t>
            </a:r>
            <a:r>
              <a:rPr lang="hu-HU" sz="1200" b="1" dirty="0">
                <a:latin typeface="Berlin Sans FB" panose="020E0602020502020306" pitchFamily="34" charset="0"/>
              </a:rPr>
              <a:t>ő</a:t>
            </a:r>
            <a:r>
              <a:rPr lang="hu-HU" sz="1200" dirty="0">
                <a:latin typeface="Berlin Sans FB" panose="020E0602020502020306" pitchFamily="34" charset="0"/>
              </a:rPr>
              <a:t>ségek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B6660B8-EB77-1E0E-5249-6201C6687B8D}"/>
              </a:ext>
            </a:extLst>
          </p:cNvPr>
          <p:cNvSpPr/>
          <p:nvPr/>
        </p:nvSpPr>
        <p:spPr>
          <a:xfrm>
            <a:off x="2452510" y="2226296"/>
            <a:ext cx="684839" cy="1504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8DB76786-BE13-10D0-6748-9E8A5928AB02}"/>
              </a:ext>
            </a:extLst>
          </p:cNvPr>
          <p:cNvCxnSpPr/>
          <p:nvPr/>
        </p:nvCxnSpPr>
        <p:spPr>
          <a:xfrm flipV="1">
            <a:off x="3159819" y="2226296"/>
            <a:ext cx="711518" cy="5397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823173A-EECD-A062-420D-ADFA1E438F22}"/>
              </a:ext>
            </a:extLst>
          </p:cNvPr>
          <p:cNvSpPr txBox="1"/>
          <p:nvPr/>
        </p:nvSpPr>
        <p:spPr>
          <a:xfrm>
            <a:off x="3893807" y="1964686"/>
            <a:ext cx="1140154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Berlin Sans FB" panose="020E0602020502020306" pitchFamily="34" charset="0"/>
              </a:rPr>
              <a:t>Letöltés PDF-ben</a:t>
            </a:r>
            <a:endParaRPr lang="hu-HU" sz="1400" i="1" dirty="0">
              <a:latin typeface="Berlin Sans FB" panose="020E0602020502020306" pitchFamily="34" charset="0"/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0177AE20-A395-6867-D757-B9B562FCA7D0}"/>
              </a:ext>
            </a:extLst>
          </p:cNvPr>
          <p:cNvSpPr/>
          <p:nvPr/>
        </p:nvSpPr>
        <p:spPr>
          <a:xfrm>
            <a:off x="1890346" y="4190519"/>
            <a:ext cx="314425" cy="227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4AF86E50-48FC-CA5D-A458-3528B6F4D306}"/>
              </a:ext>
            </a:extLst>
          </p:cNvPr>
          <p:cNvCxnSpPr/>
          <p:nvPr/>
        </p:nvCxnSpPr>
        <p:spPr>
          <a:xfrm flipV="1">
            <a:off x="2229643" y="3900090"/>
            <a:ext cx="629989" cy="28822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F313244-51CA-B724-7F64-862E69205971}"/>
              </a:ext>
            </a:extLst>
          </p:cNvPr>
          <p:cNvSpPr txBox="1"/>
          <p:nvPr/>
        </p:nvSpPr>
        <p:spPr>
          <a:xfrm>
            <a:off x="2859632" y="3592965"/>
            <a:ext cx="168512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Berlin Sans FB" panose="020E0602020502020306" pitchFamily="34" charset="0"/>
              </a:rPr>
              <a:t>Nem megtekinthető tartalom</a:t>
            </a:r>
            <a:endParaRPr lang="hu-HU" sz="14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743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0" y="2073014"/>
            <a:ext cx="9144000" cy="206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h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Köszönöm a figyelmet!</a:t>
            </a:r>
            <a:br>
              <a:rPr lang="h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hu" sz="3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336960" y="543117"/>
            <a:ext cx="8394000" cy="23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0025" indent="-200025">
              <a:buFont typeface="Wingdings" panose="05000000000000000000" pitchFamily="2" charset="2"/>
              <a:buChar char="q"/>
            </a:pPr>
            <a:r>
              <a:rPr lang="hu-HU" sz="1200" noProof="1"/>
              <a:t>Mi az elektronikus adatbázis?</a:t>
            </a:r>
          </a:p>
          <a:p>
            <a:pPr marL="266700" indent="0">
              <a:buNone/>
            </a:pPr>
            <a:r>
              <a:rPr lang="hu-HU" sz="1200" noProof="1">
                <a:solidFill>
                  <a:schemeClr val="accent1">
                    <a:lumMod val="75000"/>
                  </a:schemeClr>
                </a:solidFill>
              </a:rPr>
              <a:t>Letölthető források online gyűjteménye, több keresési lehetőséggel</a:t>
            </a:r>
          </a:p>
          <a:p>
            <a:pPr marL="266700" indent="0">
              <a:buNone/>
            </a:pPr>
            <a:endParaRPr lang="hu-HU" sz="1200" noProof="1">
              <a:solidFill>
                <a:schemeClr val="accent1">
                  <a:lumMod val="75000"/>
                </a:schemeClr>
              </a:solidFill>
            </a:endParaRPr>
          </a:p>
          <a:p>
            <a:pPr marL="200025" indent="-200025">
              <a:buFont typeface="Wingdings" panose="05000000000000000000" pitchFamily="2" charset="2"/>
              <a:buChar char="q"/>
            </a:pPr>
            <a:r>
              <a:rPr lang="hu-HU" sz="1200" noProof="1"/>
              <a:t>Mely adatbázisokra van az Egyetemnek előfizetése?</a:t>
            </a:r>
          </a:p>
          <a:p>
            <a:pPr marL="0" indent="0">
              <a:buNone/>
            </a:pPr>
            <a:endParaRPr lang="en-GB" sz="1200" noProof="1"/>
          </a:p>
          <a:p>
            <a:pPr marL="523875" indent="-257175">
              <a:buFont typeface="Wingdings" panose="05000000000000000000" pitchFamily="2" charset="2"/>
              <a:buChar char="q"/>
            </a:pPr>
            <a:r>
              <a:rPr lang="hu-HU" sz="1200" noProof="1">
                <a:solidFill>
                  <a:schemeClr val="accent1">
                    <a:lumMod val="75000"/>
                  </a:schemeClr>
                </a:solidFill>
              </a:rPr>
              <a:t>Tudományos tartalmak</a:t>
            </a:r>
            <a:endParaRPr lang="en-GB" sz="1200" noProof="1">
              <a:solidFill>
                <a:schemeClr val="accent1">
                  <a:lumMod val="75000"/>
                </a:schemeClr>
              </a:solidFill>
            </a:endParaRPr>
          </a:p>
          <a:p>
            <a:pPr marL="542925" lvl="1" indent="0">
              <a:buNone/>
            </a:pPr>
            <a:r>
              <a:rPr lang="hu-HU" sz="1200" noProof="1">
                <a:solidFill>
                  <a:schemeClr val="accent1">
                    <a:lumMod val="75000"/>
                  </a:schemeClr>
                </a:solidFill>
              </a:rPr>
              <a:t>Teljes szövegű hozzáférés</a:t>
            </a:r>
            <a:endParaRPr lang="en-GB" sz="1200" noProof="1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0">
              <a:buNone/>
            </a:pPr>
            <a:r>
              <a:rPr lang="en-GB" sz="1200" dirty="0"/>
              <a:t>A</a:t>
            </a:r>
            <a:r>
              <a:rPr lang="hu-HU" sz="1200" dirty="0" err="1"/>
              <a:t>kadémiai</a:t>
            </a:r>
            <a:r>
              <a:rPr lang="hu-HU" sz="1200" dirty="0"/>
              <a:t> Kiadó folyóiratai</a:t>
            </a:r>
            <a:r>
              <a:rPr lang="en-GB" sz="1200" dirty="0"/>
              <a:t>, </a:t>
            </a:r>
            <a:r>
              <a:rPr lang="hu-HU" sz="1200" dirty="0"/>
              <a:t>Cambridge University Press, </a:t>
            </a:r>
            <a:r>
              <a:rPr lang="en-GB" sz="1200" dirty="0"/>
              <a:t>Emerald, EMIS, </a:t>
            </a:r>
            <a:r>
              <a:rPr lang="hu-HU" sz="1200" dirty="0" err="1"/>
              <a:t>Interkönyv</a:t>
            </a:r>
            <a:r>
              <a:rPr lang="en-GB" sz="1200" dirty="0"/>
              <a:t>, </a:t>
            </a:r>
            <a:r>
              <a:rPr lang="hu-HU" sz="1200" dirty="0" err="1"/>
              <a:t>L’Harmattan</a:t>
            </a:r>
            <a:r>
              <a:rPr lang="hu-HU" sz="1200" dirty="0"/>
              <a:t> Open Access, Kossuth Kiadó, </a:t>
            </a:r>
            <a:r>
              <a:rPr lang="en-GB" sz="1200" dirty="0"/>
              <a:t>KSH</a:t>
            </a:r>
            <a:r>
              <a:rPr lang="hu-HU" sz="1200" dirty="0"/>
              <a:t> (ingyenes)</a:t>
            </a:r>
            <a:r>
              <a:rPr lang="en-GB" sz="1200" dirty="0"/>
              <a:t>, </a:t>
            </a:r>
            <a:r>
              <a:rPr lang="hu-HU" sz="1200" dirty="0"/>
              <a:t>MERSZ, </a:t>
            </a:r>
            <a:r>
              <a:rPr lang="en-GB" sz="1200" dirty="0" err="1"/>
              <a:t>Proquest</a:t>
            </a:r>
            <a:r>
              <a:rPr lang="en-GB" sz="1200" dirty="0"/>
              <a:t> Central, </a:t>
            </a:r>
            <a:r>
              <a:rPr lang="hu-HU" sz="1200" dirty="0" err="1"/>
              <a:t>Sage</a:t>
            </a:r>
            <a:r>
              <a:rPr lang="hu-HU" sz="1200" dirty="0"/>
              <a:t> </a:t>
            </a:r>
            <a:r>
              <a:rPr lang="hu-HU" sz="1200" dirty="0" err="1"/>
              <a:t>Journals</a:t>
            </a:r>
            <a:r>
              <a:rPr lang="hu-HU" sz="1200" dirty="0"/>
              <a:t>, </a:t>
            </a:r>
            <a:r>
              <a:rPr lang="en-GB" sz="1200" dirty="0"/>
              <a:t>Science Direct,</a:t>
            </a:r>
            <a:r>
              <a:rPr lang="hu-HU" sz="1200" dirty="0"/>
              <a:t> </a:t>
            </a:r>
            <a:r>
              <a:rPr lang="en-GB" sz="1200" dirty="0"/>
              <a:t>SpringerLink, </a:t>
            </a:r>
            <a:r>
              <a:rPr lang="hu-HU" sz="1200" dirty="0" err="1"/>
              <a:t>Statista</a:t>
            </a:r>
            <a:r>
              <a:rPr lang="hu-HU" sz="1200" dirty="0"/>
              <a:t>, Szaktárs, Taylor &amp; Francis, </a:t>
            </a:r>
            <a:r>
              <a:rPr lang="en-GB" sz="1200" dirty="0"/>
              <a:t>UNWTO</a:t>
            </a:r>
          </a:p>
          <a:p>
            <a:pPr marL="542925" lvl="2" indent="0">
              <a:buClr>
                <a:schemeClr val="accent5"/>
              </a:buClr>
              <a:buNone/>
            </a:pPr>
            <a:r>
              <a:rPr lang="hu-HU" sz="1200" noProof="1">
                <a:solidFill>
                  <a:schemeClr val="accent1">
                    <a:lumMod val="75000"/>
                  </a:schemeClr>
                </a:solidFill>
              </a:rPr>
              <a:t>Citációs (idézettségi) adatbázisok</a:t>
            </a:r>
            <a:endParaRPr lang="en-GB" sz="1200" noProof="1"/>
          </a:p>
          <a:p>
            <a:pPr marL="542925" lvl="2" indent="0">
              <a:buNone/>
            </a:pPr>
            <a:r>
              <a:rPr lang="en-GB" sz="1200" dirty="0"/>
              <a:t>Scopus, Web of Science</a:t>
            </a:r>
          </a:p>
          <a:p>
            <a:pPr marL="466725" lvl="2" indent="-257175"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Dokumentumtípus szerint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0">
              <a:buClr>
                <a:srgbClr val="C00000"/>
              </a:buClr>
              <a:buNone/>
            </a:pPr>
            <a:r>
              <a:rPr lang="hu-HU" sz="1200" dirty="0"/>
              <a:t>Folyóiratok, folyóiratcikkek, e-könyvek, könyvfejezetek, esettanulmányok, piackutatások, statisztikák</a:t>
            </a:r>
            <a:endParaRPr lang="en-GB" sz="1200" dirty="0"/>
          </a:p>
          <a:p>
            <a:pPr marL="466725" lvl="2" indent="-257175"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Hozzáférés típusa szerint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0">
              <a:buClr>
                <a:srgbClr val="C00000"/>
              </a:buClr>
              <a:buNone/>
            </a:pPr>
            <a:r>
              <a:rPr lang="en-GB" sz="1200" dirty="0"/>
              <a:t>Open Access</a:t>
            </a:r>
            <a:r>
              <a:rPr lang="hu-HU" sz="1200" dirty="0"/>
              <a:t> (nyílt hozzáférésű)</a:t>
            </a:r>
            <a:r>
              <a:rPr lang="en-GB" sz="1200" dirty="0"/>
              <a:t> </a:t>
            </a:r>
            <a:r>
              <a:rPr lang="hu-HU" sz="1200" dirty="0"/>
              <a:t>tartalom</a:t>
            </a:r>
            <a:r>
              <a:rPr lang="en-GB" sz="1200" dirty="0"/>
              <a:t> – </a:t>
            </a:r>
            <a:r>
              <a:rPr lang="hu-HU" sz="1200" dirty="0"/>
              <a:t>bármely felhasználó számára hozzáférhető</a:t>
            </a:r>
            <a:endParaRPr lang="en-GB" sz="1200" dirty="0"/>
          </a:p>
          <a:p>
            <a:pPr marL="542925" indent="0">
              <a:buClr>
                <a:srgbClr val="C00000"/>
              </a:buClr>
              <a:buNone/>
            </a:pPr>
            <a:r>
              <a:rPr lang="hu-HU" sz="1200" dirty="0"/>
              <a:t>Előfizetett tartalom</a:t>
            </a:r>
            <a:r>
              <a:rPr lang="en-GB" sz="1200" dirty="0"/>
              <a:t> – </a:t>
            </a:r>
            <a:r>
              <a:rPr lang="hu-HU" sz="1200" dirty="0"/>
              <a:t>az előfizető intézmények számára hozzáférhető</a:t>
            </a:r>
            <a:endParaRPr lang="en-GB" sz="1200" dirty="0"/>
          </a:p>
          <a:p>
            <a:pPr marL="542925" indent="0">
              <a:buClr>
                <a:srgbClr val="C00000"/>
              </a:buClr>
              <a:buNone/>
            </a:pPr>
            <a:r>
              <a:rPr lang="hu-HU" sz="1200" dirty="0"/>
              <a:t>Díjköteles tartalom</a:t>
            </a:r>
            <a:r>
              <a:rPr lang="en-GB" sz="1200" dirty="0"/>
              <a:t> – </a:t>
            </a:r>
            <a:r>
              <a:rPr lang="hu-HU" sz="1200" dirty="0" err="1"/>
              <a:t>egyénenkénti</a:t>
            </a:r>
            <a:r>
              <a:rPr lang="hu-HU" sz="1200" dirty="0"/>
              <a:t> kifizetés után hozzáférhető</a:t>
            </a:r>
            <a:endParaRPr lang="en-GB" sz="1200" dirty="0"/>
          </a:p>
          <a:p>
            <a:pPr marL="400050" lvl="2" indent="-400050">
              <a:spcBef>
                <a:spcPts val="750"/>
              </a:spcBef>
              <a:buFont typeface="Wingdings" panose="05000000000000000000" pitchFamily="2" charset="2"/>
              <a:buChar char="q"/>
            </a:pPr>
            <a:endParaRPr lang="hu-HU" sz="1200" dirty="0"/>
          </a:p>
          <a:p>
            <a:pPr marL="270272" lvl="2" indent="0">
              <a:buNone/>
            </a:pPr>
            <a:endParaRPr lang="hu-HU" sz="1200" dirty="0"/>
          </a:p>
          <a:p>
            <a:endParaRPr lang="hu-HU" sz="1200" dirty="0"/>
          </a:p>
          <a:p>
            <a:pPr>
              <a:spcBef>
                <a:spcPts val="320"/>
              </a:spcBef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36951" y="1857403"/>
            <a:ext cx="8394000" cy="2238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167" indent="-228584">
              <a:spcBef>
                <a:spcPts val="400"/>
              </a:spcBef>
              <a:buClr>
                <a:srgbClr val="CCCCCC"/>
              </a:buClr>
              <a:buChar char="●"/>
            </a:pPr>
            <a:r>
              <a:rPr lang="hu" sz="1800" dirty="0">
                <a:solidFill>
                  <a:schemeClr val="dk2"/>
                </a:solidFill>
                <a:latin typeface="Segoe UI Semilight" panose="020B0402040204020203" pitchFamily="34" charset="0"/>
                <a:ea typeface="Source Sans Pro"/>
                <a:cs typeface="Segoe UI Semilight" panose="020B0402040204020203" pitchFamily="34" charset="0"/>
                <a:sym typeface="Source Sans Pro"/>
              </a:rPr>
              <a:t>lás 2. elem</a:t>
            </a:r>
          </a:p>
          <a:p>
            <a:pPr marL="457167" indent="-228584">
              <a:spcBef>
                <a:spcPts val="400"/>
              </a:spcBef>
              <a:buClr>
                <a:srgbClr val="CCCCCC"/>
              </a:buClr>
              <a:buChar char="●"/>
            </a:pPr>
            <a:r>
              <a:rPr lang="hu" sz="1800" dirty="0">
                <a:solidFill>
                  <a:schemeClr val="dk2"/>
                </a:solidFill>
                <a:latin typeface="Segoe UI Semilight" panose="020B0402040204020203" pitchFamily="34" charset="0"/>
                <a:ea typeface="Source Sans Pro"/>
                <a:cs typeface="Segoe UI Semilight" panose="020B0402040204020203" pitchFamily="34" charset="0"/>
                <a:sym typeface="Source Sans Pro"/>
              </a:rPr>
              <a:t>...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Hozzáférés a Könyvtár honlapján keresztül</a:t>
            </a:r>
            <a:br>
              <a:rPr lang="hu-HU" dirty="0"/>
            </a:br>
            <a:r>
              <a:rPr lang="hu-HU" sz="1800" u="sng" dirty="0">
                <a:solidFill>
                  <a:srgbClr val="00B0F0"/>
                </a:solidFill>
                <a:latin typeface="Berlin Sans FB" panose="020E0602020502020306" pitchFamily="34" charset="0"/>
              </a:rPr>
              <a:t>http://konyvtar-kvik.uni-bge.hu/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8289BC4-935B-D796-D003-8E0FCB1B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46" y="900092"/>
            <a:ext cx="7518210" cy="396586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F1B4197A-3FE6-CFC9-541E-82DE97523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412" y="1737761"/>
            <a:ext cx="801856" cy="3128195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51B0F7D0-697A-A631-4F13-585BAF568124}"/>
              </a:ext>
            </a:extLst>
          </p:cNvPr>
          <p:cNvSpPr txBox="1"/>
          <p:nvPr/>
        </p:nvSpPr>
        <p:spPr>
          <a:xfrm>
            <a:off x="4902163" y="1505035"/>
            <a:ext cx="2536883" cy="954107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Berlin Sans FB" panose="020E0602020502020306" pitchFamily="34" charset="0"/>
              </a:rPr>
              <a:t>Az adatbázisok nevére kattintva megjelenik a róluk szóló leírás és a belépéshez szükséges link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3E9D75D-9AEA-962B-0A17-38004BA29EC3}"/>
              </a:ext>
            </a:extLst>
          </p:cNvPr>
          <p:cNvCxnSpPr>
            <a:cxnSpLocks/>
          </p:cNvCxnSpPr>
          <p:nvPr/>
        </p:nvCxnSpPr>
        <p:spPr>
          <a:xfrm flipH="1">
            <a:off x="4159323" y="1710779"/>
            <a:ext cx="975148" cy="631059"/>
          </a:xfrm>
          <a:prstGeom prst="straightConnector1">
            <a:avLst/>
          </a:prstGeom>
          <a:ln w="3175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églalap 17">
            <a:extLst>
              <a:ext uri="{FF2B5EF4-FFF2-40B4-BE49-F238E27FC236}">
                <a16:creationId xmlns:a16="http://schemas.microsoft.com/office/drawing/2014/main" id="{6028A638-7428-C57B-4C79-819E204077FB}"/>
              </a:ext>
            </a:extLst>
          </p:cNvPr>
          <p:cNvSpPr/>
          <p:nvPr/>
        </p:nvSpPr>
        <p:spPr>
          <a:xfrm>
            <a:off x="2258291" y="1140290"/>
            <a:ext cx="1510145" cy="27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36951" y="1857403"/>
            <a:ext cx="8394000" cy="2238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84">
              <a:spcBef>
                <a:spcPts val="400"/>
              </a:spcBef>
              <a:buClr>
                <a:srgbClr val="CCCCCC"/>
              </a:buClr>
            </a:pPr>
            <a:r>
              <a:rPr lang="hu" sz="1800" dirty="0">
                <a:solidFill>
                  <a:schemeClr val="dk2"/>
                </a:solidFill>
                <a:latin typeface="Segoe UI Semilight" panose="020B0402040204020203" pitchFamily="34" charset="0"/>
                <a:ea typeface="Source Sans Pro"/>
                <a:cs typeface="Segoe UI Semilight" panose="020B0402040204020203" pitchFamily="34" charset="0"/>
                <a:sym typeface="Source Sans Pro"/>
              </a:rPr>
              <a:t>Folyószöveg</a:t>
            </a:r>
          </a:p>
          <a:p>
            <a:pPr marL="228584">
              <a:spcBef>
                <a:spcPts val="400"/>
              </a:spcBef>
              <a:buClr>
                <a:srgbClr val="CCCCCC"/>
              </a:buClr>
            </a:pPr>
            <a:endParaRPr lang="hu" sz="1800" dirty="0">
              <a:solidFill>
                <a:schemeClr val="dk2"/>
              </a:solidFill>
              <a:latin typeface="Segoe UI Semilight" panose="020B0402040204020203" pitchFamily="34" charset="0"/>
              <a:ea typeface="Source Sans Pro"/>
              <a:cs typeface="Segoe UI Semilight" panose="020B0402040204020203" pitchFamily="34" charset="0"/>
              <a:sym typeface="Source Sans Pro"/>
            </a:endParaRPr>
          </a:p>
          <a:p>
            <a:pPr marL="457167" indent="-228584">
              <a:spcBef>
                <a:spcPts val="400"/>
              </a:spcBef>
              <a:buClr>
                <a:srgbClr val="CCCCCC"/>
              </a:buClr>
              <a:buChar char="●"/>
            </a:pPr>
            <a:r>
              <a:rPr lang="hu" sz="1800" dirty="0">
                <a:solidFill>
                  <a:schemeClr val="dk2"/>
                </a:solidFill>
                <a:latin typeface="Segoe UI Semilight" panose="020B0402040204020203" pitchFamily="34" charset="0"/>
                <a:ea typeface="Source Sans Pro"/>
                <a:cs typeface="Segoe UI Semilight" panose="020B0402040204020203" pitchFamily="34" charset="0"/>
                <a:sym typeface="Source Sans Pro"/>
              </a:rPr>
              <a:t>Felsorolás 1. elem</a:t>
            </a:r>
          </a:p>
          <a:p>
            <a:pPr marL="457167" indent="-228584">
              <a:spcBef>
                <a:spcPts val="400"/>
              </a:spcBef>
              <a:buClr>
                <a:srgbClr val="CCCCCC"/>
              </a:buClr>
              <a:buChar char="●"/>
            </a:pPr>
            <a:r>
              <a:rPr lang="hu" sz="1800" dirty="0">
                <a:solidFill>
                  <a:schemeClr val="dk2"/>
                </a:solidFill>
                <a:latin typeface="Segoe UI Semilight" panose="020B0402040204020203" pitchFamily="34" charset="0"/>
                <a:ea typeface="Source Sans Pro"/>
                <a:cs typeface="Segoe UI Semilight" panose="020B0402040204020203" pitchFamily="34" charset="0"/>
                <a:sym typeface="Source Sans Pro"/>
              </a:rPr>
              <a:t>Felsorolás 2. elem</a:t>
            </a:r>
          </a:p>
          <a:p>
            <a:pPr marL="457167" indent="-228584">
              <a:spcBef>
                <a:spcPts val="400"/>
              </a:spcBef>
              <a:buClr>
                <a:srgbClr val="CCCCCC"/>
              </a:buClr>
              <a:buChar char="●"/>
            </a:pPr>
            <a:r>
              <a:rPr lang="hu" sz="1800" dirty="0">
                <a:solidFill>
                  <a:schemeClr val="dk2"/>
                </a:solidFill>
                <a:latin typeface="Segoe UI Semilight" panose="020B0402040204020203" pitchFamily="34" charset="0"/>
                <a:ea typeface="Source Sans Pro"/>
                <a:cs typeface="Segoe UI Semilight" panose="020B0402040204020203" pitchFamily="34" charset="0"/>
                <a:sym typeface="Source Sans Pro"/>
              </a:rPr>
              <a:t>...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VPN (</a:t>
            </a:r>
            <a:r>
              <a:rPr lang="hu-HU" sz="2000" dirty="0" err="1"/>
              <a:t>Virtual</a:t>
            </a:r>
            <a:r>
              <a:rPr lang="hu-HU" sz="2000" dirty="0"/>
              <a:t> </a:t>
            </a:r>
            <a:r>
              <a:rPr lang="hu-HU" sz="2000" dirty="0" err="1"/>
              <a:t>Private</a:t>
            </a:r>
            <a:r>
              <a:rPr lang="hu-HU" sz="2000" dirty="0"/>
              <a:t> Network) hozzáférés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8289BC4-935B-D796-D003-8E0FCB1B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21" y="791308"/>
            <a:ext cx="7724435" cy="407464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F1B4197A-3FE6-CFC9-541E-82DE97523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09" y="1658820"/>
            <a:ext cx="822091" cy="3207136"/>
          </a:xfrm>
          <a:prstGeom prst="rect">
            <a:avLst/>
          </a:prstGeom>
        </p:spPr>
      </p:pic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3E9D75D-9AEA-962B-0A17-38004BA29EC3}"/>
              </a:ext>
            </a:extLst>
          </p:cNvPr>
          <p:cNvCxnSpPr>
            <a:cxnSpLocks/>
          </p:cNvCxnSpPr>
          <p:nvPr/>
        </p:nvCxnSpPr>
        <p:spPr>
          <a:xfrm flipH="1">
            <a:off x="4195642" y="4095754"/>
            <a:ext cx="975148" cy="631059"/>
          </a:xfrm>
          <a:prstGeom prst="straightConnector1">
            <a:avLst/>
          </a:prstGeom>
          <a:ln w="3175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artalom helye 7">
            <a:extLst>
              <a:ext uri="{FF2B5EF4-FFF2-40B4-BE49-F238E27FC236}">
                <a16:creationId xmlns:a16="http://schemas.microsoft.com/office/drawing/2014/main" id="{645EEDC6-2BC8-2E0C-7BB9-E6DBE6D6AA77}"/>
              </a:ext>
            </a:extLst>
          </p:cNvPr>
          <p:cNvSpPr txBox="1">
            <a:spLocks/>
          </p:cNvSpPr>
          <p:nvPr/>
        </p:nvSpPr>
        <p:spPr>
          <a:xfrm>
            <a:off x="4997498" y="3328772"/>
            <a:ext cx="1819369" cy="1370752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400" dirty="0">
                <a:latin typeface="Berlin Sans FB" panose="020E0602020502020306" pitchFamily="34" charset="0"/>
              </a:rPr>
              <a:t>A távoli hozzáférés a VPN hozzáférés menüpont alatt leírtak követésével valósítható meg.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D53E09C-C2D6-1A46-5FA0-100ADC75FE34}"/>
              </a:ext>
            </a:extLst>
          </p:cNvPr>
          <p:cNvSpPr/>
          <p:nvPr/>
        </p:nvSpPr>
        <p:spPr>
          <a:xfrm>
            <a:off x="2221706" y="1107281"/>
            <a:ext cx="1521619" cy="32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258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89322" y="978694"/>
            <a:ext cx="8565355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</a:pP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Akadémiai Kiadó folyóiratai: </a:t>
            </a:r>
            <a:r>
              <a:rPr lang="hu-HU" sz="1800" dirty="0">
                <a:solidFill>
                  <a:srgbClr val="92D050"/>
                </a:solidFill>
                <a:latin typeface="Berlin Sans FB" panose="020E0602020502020306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https://akademiai.com/</a:t>
            </a:r>
            <a:endParaRPr lang="hu-HU" sz="1800" dirty="0">
              <a:solidFill>
                <a:srgbClr val="92D050"/>
              </a:solidFill>
              <a:latin typeface="Berlin Sans FB" panose="020E0602020502020306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hu-HU" sz="1800" dirty="0">
                <a:latin typeface="Berlin Sans FB" panose="020E0602020502020306" pitchFamily="34" charset="0"/>
              </a:rPr>
              <a:t>Magyar szerzők lektorált cikkei</a:t>
            </a:r>
          </a:p>
          <a:p>
            <a:pPr marL="228584">
              <a:spcBef>
                <a:spcPts val="400"/>
              </a:spcBef>
              <a:buClr>
                <a:srgbClr val="CCCCCC"/>
              </a:buClr>
            </a:pPr>
            <a:endParaRPr lang="hu" sz="1800" dirty="0">
              <a:solidFill>
                <a:schemeClr val="dk2"/>
              </a:solidFill>
              <a:latin typeface="Segoe UI Semilight" panose="020B0402040204020203" pitchFamily="34" charset="0"/>
              <a:ea typeface="Source Sans Pro"/>
              <a:cs typeface="Segoe UI Semilight" panose="020B0402040204020203" pitchFamily="34" charset="0"/>
              <a:sym typeface="Source Sans Pro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Folyóirat adatbázis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210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89322" y="978694"/>
            <a:ext cx="8565355" cy="1271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hu-HU" sz="1800" dirty="0" err="1">
                <a:solidFill>
                  <a:srgbClr val="00B0F0"/>
                </a:solidFill>
              </a:rPr>
              <a:t>Interkönyv</a:t>
            </a:r>
            <a:r>
              <a:rPr lang="hu-HU" sz="1800" dirty="0">
                <a:solidFill>
                  <a:srgbClr val="00B0F0"/>
                </a:solidFill>
              </a:rPr>
              <a:t>:</a:t>
            </a:r>
            <a:r>
              <a:rPr lang="hu-HU" sz="1800" dirty="0"/>
              <a:t> </a:t>
            </a:r>
            <a:r>
              <a:rPr lang="hu-HU" sz="1800" b="1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https://edu.interkonyv.hu/mainPage</a:t>
            </a:r>
            <a:endParaRPr lang="hu-HU" sz="1800" b="1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/>
              <a:t>   A </a:t>
            </a:r>
            <a:r>
              <a:rPr lang="hu-HU" sz="1800" dirty="0" err="1"/>
              <a:t>Typotex</a:t>
            </a:r>
            <a:r>
              <a:rPr lang="hu-HU" sz="1800" dirty="0"/>
              <a:t> kiadó szakkönyvei, felsőfokú tankönyvei, jegyzetei</a:t>
            </a:r>
          </a:p>
          <a:p>
            <a:r>
              <a:rPr lang="hu-HU" sz="1800" dirty="0" err="1">
                <a:solidFill>
                  <a:srgbClr val="00B0F0"/>
                </a:solidFill>
              </a:rPr>
              <a:t>L’Harmattan</a:t>
            </a:r>
            <a:r>
              <a:rPr lang="hu-HU" sz="1800" dirty="0">
                <a:solidFill>
                  <a:srgbClr val="00B0F0"/>
                </a:solidFill>
              </a:rPr>
              <a:t> Open Access: </a:t>
            </a:r>
            <a:r>
              <a:rPr lang="hu-HU" sz="1800" b="1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https://openaccess.hu/</a:t>
            </a:r>
            <a:r>
              <a:rPr lang="hu-HU" sz="1800" b="1" dirty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1800" b="1" dirty="0">
                <a:solidFill>
                  <a:srgbClr val="92D050"/>
                </a:solidFill>
              </a:rPr>
              <a:t>   </a:t>
            </a:r>
            <a:r>
              <a:rPr lang="hu-HU" sz="1800" dirty="0"/>
              <a:t>A </a:t>
            </a:r>
            <a:r>
              <a:rPr lang="hu-HU" sz="1800" dirty="0" err="1"/>
              <a:t>L’Harmattan</a:t>
            </a:r>
            <a:r>
              <a:rPr lang="hu-HU" sz="1800" dirty="0"/>
              <a:t> Kiadó szak- és tankönyvei, valamint </a:t>
            </a:r>
            <a:br>
              <a:rPr lang="hu-HU" sz="1800" dirty="0"/>
            </a:br>
            <a:r>
              <a:rPr lang="hu-HU" sz="1800" dirty="0"/>
              <a:t>   szépirodalmi művek </a:t>
            </a:r>
          </a:p>
          <a:p>
            <a:r>
              <a:rPr lang="hu-HU" sz="1800" dirty="0">
                <a:solidFill>
                  <a:srgbClr val="00B0F0"/>
                </a:solidFill>
              </a:rPr>
              <a:t>Kossuth Kiadó: </a:t>
            </a:r>
            <a:r>
              <a:rPr lang="hu-HU" sz="1800" b="1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https://zeusz.kossuth.hu/start</a:t>
            </a:r>
            <a:endParaRPr lang="hu-HU" sz="1800" b="1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92D050"/>
                </a:solidFill>
              </a:rPr>
              <a:t>   </a:t>
            </a:r>
            <a:r>
              <a:rPr lang="hu-HU" sz="1800" dirty="0"/>
              <a:t>Nagyjából 250 szakkönyv és kb. 130 szépirodalmi mű</a:t>
            </a:r>
          </a:p>
          <a:p>
            <a:r>
              <a:rPr lang="hu-HU" sz="1800" dirty="0">
                <a:solidFill>
                  <a:srgbClr val="00B0F0"/>
                </a:solidFill>
              </a:rPr>
              <a:t>MERSZ: </a:t>
            </a:r>
            <a:r>
              <a:rPr lang="hu-HU" sz="1800" b="1" dirty="0">
                <a:solidFill>
                  <a:srgbClr val="92D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https://mersz.hu/</a:t>
            </a:r>
            <a:endParaRPr lang="hu-HU" sz="1800" b="1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92D050"/>
                </a:solidFill>
              </a:rPr>
              <a:t>   </a:t>
            </a:r>
            <a:r>
              <a:rPr lang="hu-HU" sz="1800" dirty="0"/>
              <a:t>Az Akadémiai Kiadó elektronikus gyűjteménye</a:t>
            </a:r>
          </a:p>
          <a:p>
            <a:r>
              <a:rPr lang="hu-HU" sz="1800" dirty="0">
                <a:solidFill>
                  <a:srgbClr val="00B0F0"/>
                </a:solidFill>
              </a:rPr>
              <a:t>Szaktárs: </a:t>
            </a:r>
            <a:r>
              <a:rPr lang="hu-HU" sz="1800" b="1" dirty="0">
                <a:solidFill>
                  <a:srgbClr val="92D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https://www.szaktars.hu/</a:t>
            </a:r>
            <a:endParaRPr lang="hu-HU" sz="1800" b="1" dirty="0">
              <a:solidFill>
                <a:srgbClr val="92D050"/>
              </a:solidFill>
            </a:endParaRPr>
          </a:p>
          <a:p>
            <a:pPr marL="266700" indent="-266700">
              <a:buNone/>
            </a:pPr>
            <a:r>
              <a:rPr lang="hu-HU" sz="1800" b="1" dirty="0">
                <a:solidFill>
                  <a:srgbClr val="92D050"/>
                </a:solidFill>
              </a:rPr>
              <a:t>   </a:t>
            </a:r>
            <a:r>
              <a:rPr lang="hu-HU" sz="1800" dirty="0"/>
              <a:t>A következő kiadók könyvei érhetők el: Osiris, Szaktudás, Gondolat, Napvilág, Vince</a:t>
            </a:r>
          </a:p>
          <a:p>
            <a:pPr marL="228584">
              <a:spcBef>
                <a:spcPts val="400"/>
              </a:spcBef>
              <a:buClr>
                <a:srgbClr val="CCCCCC"/>
              </a:buClr>
            </a:pPr>
            <a:endParaRPr lang="hu" sz="1800" dirty="0">
              <a:solidFill>
                <a:schemeClr val="dk2"/>
              </a:solidFill>
              <a:latin typeface="Segoe UI Semilight" panose="020B0402040204020203" pitchFamily="34" charset="0"/>
              <a:ea typeface="Source Sans Pro"/>
              <a:cs typeface="Segoe UI Semilight" panose="020B0402040204020203" pitchFamily="34" charset="0"/>
              <a:sym typeface="Source Sans Pro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Könyves adatbázisok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3641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03598" y="1474653"/>
            <a:ext cx="2525316" cy="1664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Berlin Sans FB" panose="020E0602020502020306" pitchFamily="34" charset="0"/>
              </a:rPr>
              <a:t>Akadémiai kiadó gyűjteménye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Berlin Sans FB" panose="020E0602020502020306" pitchFamily="34" charset="0"/>
              </a:rPr>
              <a:t>Magyar nyelvű alapművek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Berlin Sans FB" panose="020E0602020502020306" pitchFamily="34" charset="0"/>
              </a:rPr>
              <a:t>Referenciamunkák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Berlin Sans FB" panose="020E0602020502020306" pitchFamily="34" charset="0"/>
              </a:rPr>
              <a:t>Online olvasható </a:t>
            </a:r>
            <a:br>
              <a:rPr lang="hu-HU" sz="1800" dirty="0">
                <a:latin typeface="Berlin Sans FB" panose="020E0602020502020306" pitchFamily="34" charset="0"/>
              </a:rPr>
            </a:br>
            <a:r>
              <a:rPr lang="hu-HU" sz="1800" dirty="0">
                <a:latin typeface="Berlin Sans FB" panose="020E0602020502020306" pitchFamily="34" charset="0"/>
              </a:rPr>
              <a:t>digitális anyagok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MERSZ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Tartalom helye 10">
            <a:extLst>
              <a:ext uri="{FF2B5EF4-FFF2-40B4-BE49-F238E27FC236}">
                <a16:creationId xmlns:a16="http://schemas.microsoft.com/office/drawing/2014/main" id="{7A1391C6-90AA-159D-80F1-0485C881A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342" y="840846"/>
            <a:ext cx="6536658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933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/>
              <a:t>E-könyv és folyóirat adatbázisok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B6D61F3-03C2-6894-B658-EA0B33E729D6}"/>
              </a:ext>
            </a:extLst>
          </p:cNvPr>
          <p:cNvSpPr txBox="1"/>
          <p:nvPr/>
        </p:nvSpPr>
        <p:spPr>
          <a:xfrm>
            <a:off x="842962" y="942857"/>
            <a:ext cx="7829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Emerald</a:t>
            </a:r>
            <a:r>
              <a:rPr lang="hu-HU" sz="1600" dirty="0">
                <a:solidFill>
                  <a:srgbClr val="00B0F0"/>
                </a:solidFill>
                <a:latin typeface="Berlin Sans FB" panose="020E0602020502020306" pitchFamily="34" charset="0"/>
              </a:rPr>
              <a:t>: </a:t>
            </a:r>
            <a:r>
              <a:rPr lang="hu-HU" sz="16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http://emeraldinsight.com</a:t>
            </a:r>
            <a:br>
              <a:rPr lang="hu-HU" sz="1600" u="sng" dirty="0">
                <a:solidFill>
                  <a:srgbClr val="92D050"/>
                </a:solidFill>
                <a:latin typeface="Berlin Sans FB" panose="020E0602020502020306" pitchFamily="34" charset="0"/>
              </a:rPr>
            </a:br>
            <a:r>
              <a:rPr lang="hu-HU" sz="1600" i="1" u="sng" dirty="0">
                <a:latin typeface="Berlin Sans FB" panose="020E0602020502020306" pitchFamily="34" charset="0"/>
              </a:rPr>
              <a:t>Témakörök:</a:t>
            </a:r>
            <a:br>
              <a:rPr lang="hu-HU" sz="1600" i="1" u="sng" dirty="0">
                <a:latin typeface="Berlin Sans FB" panose="020E0602020502020306" pitchFamily="34" charset="0"/>
              </a:rPr>
            </a:br>
            <a:r>
              <a:rPr lang="hu-HU" sz="1600" dirty="0">
                <a:latin typeface="Berlin Sans FB" panose="020E0602020502020306" pitchFamily="34" charset="0"/>
              </a:rPr>
              <a:t>Marketing; menedzsment; üzleti tudományok; turizmus; vendéglátás</a:t>
            </a:r>
          </a:p>
          <a:p>
            <a:r>
              <a:rPr lang="hu-HU" sz="1600" dirty="0">
                <a:solidFill>
                  <a:srgbClr val="00B0F0"/>
                </a:solidFill>
                <a:latin typeface="Berlin Sans FB" panose="020E0602020502020306" pitchFamily="34" charset="0"/>
              </a:rPr>
              <a:t>SpringerLink: </a:t>
            </a:r>
            <a:r>
              <a:rPr lang="hu-HU" sz="16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http://link.springer.com</a:t>
            </a:r>
            <a:br>
              <a:rPr lang="hu-HU" sz="1600" u="sng" dirty="0">
                <a:solidFill>
                  <a:srgbClr val="92D050"/>
                </a:solidFill>
                <a:latin typeface="Berlin Sans FB" panose="020E0602020502020306" pitchFamily="34" charset="0"/>
              </a:rPr>
            </a:br>
            <a:r>
              <a:rPr lang="hu-HU" sz="1600" dirty="0">
                <a:latin typeface="Berlin Sans FB" panose="020E0602020502020306" pitchFamily="34" charset="0"/>
              </a:rPr>
              <a:t>Tudományos társaságok folyóiratai; kézikönyvek; konferenciaelőadások; monográfiák; protokollok</a:t>
            </a:r>
          </a:p>
        </p:txBody>
      </p:sp>
    </p:spTree>
    <p:extLst>
      <p:ext uri="{BB962C8B-B14F-4D97-AF65-F5344CB8AC3E}">
        <p14:creationId xmlns:p14="http://schemas.microsoft.com/office/powerpoint/2010/main" val="46410082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11785" y="129890"/>
            <a:ext cx="5070224" cy="573088"/>
          </a:xfrm>
        </p:spPr>
        <p:txBody>
          <a:bodyPr/>
          <a:lstStyle/>
          <a:p>
            <a:pPr algn="ctr"/>
            <a:r>
              <a:rPr lang="hu-HU" sz="2000" dirty="0" err="1"/>
              <a:t>Emerald</a:t>
            </a:r>
            <a:br>
              <a:rPr lang="hu-HU" sz="1800" dirty="0"/>
            </a:br>
            <a:endParaRPr lang="hu-H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Tartalom helye 10">
            <a:extLst>
              <a:ext uri="{FF2B5EF4-FFF2-40B4-BE49-F238E27FC236}">
                <a16:creationId xmlns:a16="http://schemas.microsoft.com/office/drawing/2014/main" id="{C7A7E340-1B58-9377-364B-4937C69C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83" y="702978"/>
            <a:ext cx="8143033" cy="381027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31F870A-E240-4A8D-8FAC-DD117ED0BA82}"/>
              </a:ext>
            </a:extLst>
          </p:cNvPr>
          <p:cNvSpPr txBox="1"/>
          <p:nvPr/>
        </p:nvSpPr>
        <p:spPr>
          <a:xfrm>
            <a:off x="5839255" y="2738848"/>
            <a:ext cx="2230689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Berlin Sans FB" panose="020E0602020502020306" pitchFamily="34" charset="0"/>
              </a:rPr>
              <a:t>Összetett keresés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06D6FFE2-15F6-2681-389F-BD0F9C6AC16C}"/>
              </a:ext>
            </a:extLst>
          </p:cNvPr>
          <p:cNvCxnSpPr/>
          <p:nvPr/>
        </p:nvCxnSpPr>
        <p:spPr>
          <a:xfrm flipH="1">
            <a:off x="5540973" y="3032275"/>
            <a:ext cx="495656" cy="491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>
            <a:extLst>
              <a:ext uri="{FF2B5EF4-FFF2-40B4-BE49-F238E27FC236}">
                <a16:creationId xmlns:a16="http://schemas.microsoft.com/office/drawing/2014/main" id="{0085F90D-697D-5027-AEE4-5027EA9DFAD9}"/>
              </a:ext>
            </a:extLst>
          </p:cNvPr>
          <p:cNvSpPr/>
          <p:nvPr/>
        </p:nvSpPr>
        <p:spPr>
          <a:xfrm>
            <a:off x="4849803" y="3564768"/>
            <a:ext cx="938998" cy="2507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101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ad8006-3e35-4b7b-bdd3-2084a4de46cc">
      <Terms xmlns="http://schemas.microsoft.com/office/infopath/2007/PartnerControls"/>
    </lcf76f155ced4ddcb4097134ff3c332f>
    <TaxCatchAll xmlns="80463f9c-bbf2-4cc6-9abc-b4c6e806c6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69A31727A3CFD40A72C0E00B36FA4B6" ma:contentTypeVersion="16" ma:contentTypeDescription="Új dokumentum létrehozása." ma:contentTypeScope="" ma:versionID="c6e698521cf6b940bcbc710c0e474b8b">
  <xsd:schema xmlns:xsd="http://www.w3.org/2001/XMLSchema" xmlns:xs="http://www.w3.org/2001/XMLSchema" xmlns:p="http://schemas.microsoft.com/office/2006/metadata/properties" xmlns:ns2="98ad8006-3e35-4b7b-bdd3-2084a4de46cc" xmlns:ns3="80463f9c-bbf2-4cc6-9abc-b4c6e806c662" targetNamespace="http://schemas.microsoft.com/office/2006/metadata/properties" ma:root="true" ma:fieldsID="c89d908750faf8f20c237fd626ceb207" ns2:_="" ns3:_="">
    <xsd:import namespace="98ad8006-3e35-4b7b-bdd3-2084a4de46cc"/>
    <xsd:import namespace="80463f9c-bbf2-4cc6-9abc-b4c6e806c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d8006-3e35-4b7b-bdd3-2084a4de4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ec8551cb-31a8-4c63-a261-82c7526a1c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63f9c-bbf2-4cc6-9abc-b4c6e806c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5be3e3a-beb6-4eef-91f4-348d8597fac7}" ma:internalName="TaxCatchAll" ma:showField="CatchAllData" ma:web="80463f9c-bbf2-4cc6-9abc-b4c6e806c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C25940-7CB1-45EF-88F7-91C905F9AF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1B0079-0EC2-4CEC-9660-C7007AF5BBB1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363c6fc6-1425-492a-8d20-8ae6d279e740"/>
    <ds:schemaRef ds:uri="d57e47ab-94cd-4f26-93c3-f5c227680026"/>
    <ds:schemaRef ds:uri="http://schemas.microsoft.com/office/2006/metadata/properties"/>
    <ds:schemaRef ds:uri="98ad8006-3e35-4b7b-bdd3-2084a4de46cc"/>
    <ds:schemaRef ds:uri="80463f9c-bbf2-4cc6-9abc-b4c6e806c662"/>
  </ds:schemaRefs>
</ds:datastoreItem>
</file>

<file path=customXml/itemProps3.xml><?xml version="1.0" encoding="utf-8"?>
<ds:datastoreItem xmlns:ds="http://schemas.openxmlformats.org/officeDocument/2006/customXml" ds:itemID="{0ADDCC6C-4069-4E8E-B8DF-6FC59AA65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d8006-3e35-4b7b-bdd3-2084a4de46cc"/>
    <ds:schemaRef ds:uri="80463f9c-bbf2-4cc6-9abc-b4c6e806c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534</Words>
  <Application>Microsoft Office PowerPoint</Application>
  <PresentationFormat>Diavetítés a képernyőre (16:9 oldalarány)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Wingdings</vt:lpstr>
      <vt:lpstr>Berlin Sans FB</vt:lpstr>
      <vt:lpstr>Segoe UI Semilight</vt:lpstr>
      <vt:lpstr>Arial</vt:lpstr>
      <vt:lpstr>Segoe UI Semibold</vt:lpstr>
      <vt:lpstr>simple-light-2</vt:lpstr>
      <vt:lpstr>PowerPoint-bemutató</vt:lpstr>
      <vt:lpstr>PowerPoint-bemutató</vt:lpstr>
      <vt:lpstr>Hozzáférés a Könyvtár honlapján keresztül http://konyvtar-kvik.uni-bge.hu/ </vt:lpstr>
      <vt:lpstr>VPN (Virtual Private Network) hozzáférés </vt:lpstr>
      <vt:lpstr>Folyóirat adatbázis </vt:lpstr>
      <vt:lpstr>Könyves adatbázisok </vt:lpstr>
      <vt:lpstr>MERSZ </vt:lpstr>
      <vt:lpstr>E-könyv és folyóirat adatbázisok </vt:lpstr>
      <vt:lpstr>Emerald </vt:lpstr>
      <vt:lpstr>Összetett keresés </vt:lpstr>
      <vt:lpstr>Találati lista </vt:lpstr>
      <vt:lpstr>SpringerLink </vt:lpstr>
      <vt:lpstr>Összetett keresés </vt:lpstr>
      <vt:lpstr>Összetett keresés </vt:lpstr>
      <vt:lpstr>Speciális adatbázisok </vt:lpstr>
      <vt:lpstr>UNWTO E-library </vt:lpstr>
      <vt:lpstr>Összetett keresés </vt:lpstr>
      <vt:lpstr>Találati lista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Patonai Kata</dc:creator>
  <cp:lastModifiedBy>Jurcza Tünde</cp:lastModifiedBy>
  <cp:revision>71</cp:revision>
  <dcterms:modified xsi:type="dcterms:W3CDTF">2025-02-05T15:43:41Z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0x010100469A31727A3CFD40A72C0E00B36FA4B6</vt:lpwstr>
  </property>
  <property fmtid="{D5CDD505-2E9C-101B-9397-08002B2CF9AE}" pid="3" name="MediaServiceImageTags">
    <vt:lpwstr/>
  </property>
</Properties>
</file>