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9" r:id="rId1"/>
    <p:sldMasterId id="2147484131" r:id="rId2"/>
    <p:sldMasterId id="2147484143" r:id="rId3"/>
    <p:sldMasterId id="2147484155" r:id="rId4"/>
    <p:sldMasterId id="2147484167" r:id="rId5"/>
    <p:sldMasterId id="2147484263" r:id="rId6"/>
    <p:sldMasterId id="2147484275" r:id="rId7"/>
    <p:sldMasterId id="2147484287" r:id="rId8"/>
    <p:sldMasterId id="2147484299" r:id="rId9"/>
  </p:sldMasterIdLst>
  <p:notesMasterIdLst>
    <p:notesMasterId r:id="rId27"/>
  </p:notesMasterIdLst>
  <p:sldIdLst>
    <p:sldId id="256" r:id="rId10"/>
    <p:sldId id="293" r:id="rId11"/>
    <p:sldId id="295" r:id="rId12"/>
    <p:sldId id="294" r:id="rId13"/>
    <p:sldId id="283" r:id="rId14"/>
    <p:sldId id="263" r:id="rId15"/>
    <p:sldId id="284" r:id="rId16"/>
    <p:sldId id="285" r:id="rId17"/>
    <p:sldId id="286" r:id="rId18"/>
    <p:sldId id="266" r:id="rId19"/>
    <p:sldId id="275" r:id="rId20"/>
    <p:sldId id="276" r:id="rId21"/>
    <p:sldId id="289" r:id="rId22"/>
    <p:sldId id="280" r:id="rId23"/>
    <p:sldId id="296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7" autoAdjust="0"/>
    <p:restoredTop sz="94729" autoAdjust="0"/>
  </p:normalViewPr>
  <p:slideViewPr>
    <p:cSldViewPr snapToGrid="0">
      <p:cViewPr varScale="1">
        <p:scale>
          <a:sx n="105" d="100"/>
          <a:sy n="105" d="100"/>
        </p:scale>
        <p:origin x="17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2BE12-F734-42C2-8D45-016284671946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562A2-1F0A-4DA9-90F8-1DEE001DAA8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163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4562A2-1F0A-4DA9-90F8-1DEE001DAA8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611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" y="844551"/>
            <a:ext cx="400764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2" y="3232151"/>
            <a:ext cx="400764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DBEBF-04CA-4B28-BDA9-70266F48CC1C}" type="datetime1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08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6C1A5-8A39-4307-9FCA-7B4194CD20F7}" type="datetime1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6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7343-DA44-4F11-9545-DCF5AF3D6738}" type="datetime1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464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54071" y="3274616"/>
            <a:ext cx="5414963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954066" y="5711031"/>
            <a:ext cx="518993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501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588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030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982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96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21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9499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287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C3AA-71A1-4DC7-912F-67164C00EE67}" type="datetime1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271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762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022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428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514726" y="3139282"/>
            <a:ext cx="562927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514727" y="5528469"/>
            <a:ext cx="562927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097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8671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31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70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03253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706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8384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A238-AE93-4294-A486-27A7DC6B4C10}" type="datetime1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6837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5240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9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711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270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3514726" y="3139282"/>
            <a:ext cx="562927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8" name="Alcím 2"/>
          <p:cNvSpPr>
            <a:spLocks noGrp="1"/>
          </p:cNvSpPr>
          <p:nvPr>
            <p:ph type="subTitle" idx="1"/>
          </p:nvPr>
        </p:nvSpPr>
        <p:spPr>
          <a:xfrm>
            <a:off x="3514727" y="5528469"/>
            <a:ext cx="562927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26288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1665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169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4734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8804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24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EDB6-1BEF-49F4-873D-D305875FC197}" type="datetime1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753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95789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587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3496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0585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3470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" y="844551"/>
            <a:ext cx="400764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2" y="3232151"/>
            <a:ext cx="400764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082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2710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6837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753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101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88622-988F-457B-9DB3-01F8BC9A4808}" type="datetime1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1010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3370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6892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724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856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601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4640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1" y="844551"/>
            <a:ext cx="400764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-2" y="3232151"/>
            <a:ext cx="400764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50821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12710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6837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5753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3CCF0-78A0-4A68-B38B-063DBD471DF0}" type="datetime1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3370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41010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4337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689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7245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8567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60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24640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54068" y="3274616"/>
            <a:ext cx="5414963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954066" y="5711031"/>
            <a:ext cx="5189934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9501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0588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7030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2A1A1-7CFD-470F-8F9F-6F7FD494ACA1}" type="datetime1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5689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982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9696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210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9499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28712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7622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0228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4280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514726" y="3139282"/>
            <a:ext cx="562927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3514727" y="5528469"/>
            <a:ext cx="562927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0976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86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C03A0-DD94-4847-A773-6FEFE748F2DF}" type="datetime1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07245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3124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2701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03253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7068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83841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52409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294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47117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52704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>
            <a:spLocks noGrp="1"/>
          </p:cNvSpPr>
          <p:nvPr>
            <p:ph type="ctrTitle"/>
          </p:nvPr>
        </p:nvSpPr>
        <p:spPr>
          <a:xfrm>
            <a:off x="3514726" y="3139282"/>
            <a:ext cx="562927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8" name="Alcím 2"/>
          <p:cNvSpPr>
            <a:spLocks noGrp="1"/>
          </p:cNvSpPr>
          <p:nvPr>
            <p:ph type="subTitle" idx="1"/>
          </p:nvPr>
        </p:nvSpPr>
        <p:spPr>
          <a:xfrm>
            <a:off x="3514727" y="5528469"/>
            <a:ext cx="562927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2628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BA8DA-4CCA-4708-BA0D-D16D04B2BD8F}" type="datetime1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856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1665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1695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47343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188040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52431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95789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25876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83496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70585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7347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E45EA-E68A-488E-A7D1-1F64EE0F7461}" type="datetime1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2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00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3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77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E45EA-E68A-488E-A7D1-1F64EE0F7461}" type="datetime1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2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E45EA-E68A-488E-A7D1-1F64EE0F7461}" type="datetime1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3EB5E-C694-427E-B2B2-24D1F56AF70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2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3535-79AD-40B1-9CC8-A681C5352397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87F33-28DC-4CEB-9649-D46046EC48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000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B30B6-273F-4EBD-8DAB-E1FAEDC0E3E3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D7918-EC6A-4357-8D2C-ACB68CCD4A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3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1F376-FB15-42F8-80CB-979F51924380}" type="datetimeFigureOut">
              <a:rPr lang="hu-HU" smtClean="0"/>
              <a:t>2025.01.24.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15D3E-345F-436A-9FAB-ED11536F46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177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301" r:id="rId2"/>
    <p:sldLayoutId id="2147484302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08" r:id="rId9"/>
    <p:sldLayoutId id="2147484309" r:id="rId10"/>
    <p:sldLayoutId id="21474843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</a:t>
            </a:fld>
            <a:endParaRPr lang="hu-HU"/>
          </a:p>
        </p:txBody>
      </p:sp>
      <p:sp>
        <p:nvSpPr>
          <p:cNvPr id="6" name="Cím 5"/>
          <p:cNvSpPr txBox="1">
            <a:spLocks/>
          </p:cNvSpPr>
          <p:nvPr/>
        </p:nvSpPr>
        <p:spPr>
          <a:xfrm>
            <a:off x="457200" y="660400"/>
            <a:ext cx="3200400" cy="2882900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4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Subscribed</a:t>
            </a:r>
            <a:r>
              <a:rPr lang="hu-HU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4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databases</a:t>
            </a:r>
            <a:endParaRPr lang="hu-HU" sz="48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8922FFE1-13F4-EAB2-4BF1-BD59E6F71108}"/>
              </a:ext>
            </a:extLst>
          </p:cNvPr>
          <p:cNvSpPr/>
          <p:nvPr/>
        </p:nvSpPr>
        <p:spPr>
          <a:xfrm>
            <a:off x="457200" y="4488873"/>
            <a:ext cx="2962894" cy="170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822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4312" y="0"/>
            <a:ext cx="7055380" cy="1400530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How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to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search</a:t>
            </a:r>
            <a:b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</a:b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in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SpringerLink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?</a:t>
            </a:r>
          </a:p>
        </p:txBody>
      </p:sp>
      <p:pic>
        <p:nvPicPr>
          <p:cNvPr id="16" name="Tartalom helye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1" y="1256299"/>
            <a:ext cx="7700644" cy="5572204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10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840659" y="2786312"/>
            <a:ext cx="1917291" cy="414088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4861862" y="1828800"/>
            <a:ext cx="1143000" cy="957512"/>
          </a:xfrm>
          <a:prstGeom prst="rect">
            <a:avLst/>
          </a:prstGeom>
          <a:noFill/>
          <a:ln w="76200" cmpd="sng">
            <a:solidFill>
              <a:srgbClr val="92D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2610465" y="3322926"/>
            <a:ext cx="0" cy="85086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>
            <a:off x="6101293" y="2292813"/>
            <a:ext cx="940952" cy="1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zövegdoboz 7"/>
          <p:cNvSpPr txBox="1"/>
          <p:nvPr/>
        </p:nvSpPr>
        <p:spPr>
          <a:xfrm>
            <a:off x="1799305" y="4272033"/>
            <a:ext cx="2349617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Berlin Sans FB" panose="020E0602020502020306" pitchFamily="34" charset="0"/>
              </a:rPr>
              <a:t>Browsing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by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subject</a:t>
            </a:r>
            <a:endParaRPr lang="hu-HU" dirty="0">
              <a:latin typeface="Berlin Sans FB" panose="020E0602020502020306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7139354" y="2108141"/>
            <a:ext cx="1909113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erlin Sans FB" panose="020E0602020502020306" pitchFamily="34" charset="0"/>
              </a:rPr>
              <a:t>Advanced </a:t>
            </a:r>
            <a:r>
              <a:rPr lang="hu-HU" dirty="0" err="1">
                <a:latin typeface="Berlin Sans FB" panose="020E0602020502020306" pitchFamily="34" charset="0"/>
              </a:rPr>
              <a:t>search</a:t>
            </a:r>
            <a:endParaRPr lang="hu-HU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2" presetClass="entr" presetSubtype="8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25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948264" y="136180"/>
            <a:ext cx="7055380" cy="1063423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Advanced </a:t>
            </a:r>
            <a:r>
              <a:rPr lang="hu-HU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search</a:t>
            </a:r>
            <a:endParaRPr lang="hu-HU" dirty="0">
              <a:solidFill>
                <a:schemeClr val="accent4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11</a:t>
            </a:fld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08" y="1187120"/>
            <a:ext cx="7507292" cy="5524167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360968" y="3296093"/>
            <a:ext cx="754912" cy="1488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3057527" y="5438781"/>
            <a:ext cx="276225" cy="21907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2328533" y="3370521"/>
            <a:ext cx="6751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3057525" y="3216638"/>
            <a:ext cx="2099266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Search</a:t>
            </a:r>
            <a:r>
              <a:rPr lang="hu-HU" sz="14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for</a:t>
            </a:r>
            <a:r>
              <a:rPr lang="hu-HU" sz="14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exact</a:t>
            </a:r>
            <a:r>
              <a:rPr lang="hu-HU" sz="14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phrase</a:t>
            </a:r>
            <a:endParaRPr lang="hu-HU" sz="1400" dirty="0">
              <a:solidFill>
                <a:sysClr val="windowText" lastClr="0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736710" y="4284920"/>
            <a:ext cx="1073889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Search</a:t>
            </a:r>
            <a:r>
              <a:rPr lang="hu-HU" sz="12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 in </a:t>
            </a:r>
            <a:r>
              <a:rPr lang="hu-HU" sz="12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title</a:t>
            </a:r>
            <a:endParaRPr lang="hu-HU" sz="1200" dirty="0">
              <a:solidFill>
                <a:sysClr val="windowText" lastClr="000000"/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5156794" y="4423413"/>
            <a:ext cx="4890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5121352" y="4884157"/>
            <a:ext cx="4890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5736707" y="4745663"/>
            <a:ext cx="1291890" cy="276999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Search</a:t>
            </a:r>
            <a:r>
              <a:rPr lang="hu-HU" sz="12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 </a:t>
            </a:r>
            <a:r>
              <a:rPr lang="hu-HU" sz="12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for</a:t>
            </a:r>
            <a:r>
              <a:rPr lang="hu-HU" sz="12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 </a:t>
            </a:r>
            <a:r>
              <a:rPr lang="hu-HU" sz="12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author</a:t>
            </a:r>
            <a:endParaRPr lang="hu-HU" sz="1200" dirty="0">
              <a:solidFill>
                <a:sysClr val="windowText" lastClr="0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4619752" y="5394427"/>
            <a:ext cx="2729552" cy="307777"/>
          </a:xfrm>
          <a:prstGeom prst="rect">
            <a:avLst/>
          </a:prstGeom>
          <a:solidFill>
            <a:schemeClr val="accent5">
              <a:lumMod val="20000"/>
              <a:lumOff val="80000"/>
              <a:alpha val="44000"/>
            </a:schemeClr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Berlin Sans FB" panose="020E0602020502020306" pitchFamily="34" charset="0"/>
              </a:rPr>
              <a:t>Search</a:t>
            </a:r>
            <a:r>
              <a:rPr lang="hu-HU" sz="1400" dirty="0"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latin typeface="Berlin Sans FB" panose="020E0602020502020306" pitchFamily="34" charset="0"/>
              </a:rPr>
              <a:t>only</a:t>
            </a:r>
            <a:r>
              <a:rPr lang="hu-HU" sz="1400" dirty="0">
                <a:latin typeface="Berlin Sans FB" panose="020E0602020502020306" pitchFamily="34" charset="0"/>
              </a:rPr>
              <a:t> in </a:t>
            </a:r>
            <a:r>
              <a:rPr lang="hu-HU" sz="1400" dirty="0" err="1">
                <a:latin typeface="Berlin Sans FB" panose="020E0602020502020306" pitchFamily="34" charset="0"/>
              </a:rPr>
              <a:t>subscribed</a:t>
            </a:r>
            <a:r>
              <a:rPr lang="hu-HU" sz="1400" dirty="0"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latin typeface="Berlin Sans FB" panose="020E0602020502020306" pitchFamily="34" charset="0"/>
              </a:rPr>
              <a:t>contents</a:t>
            </a:r>
            <a:endParaRPr lang="hu-HU" sz="1400" dirty="0">
              <a:latin typeface="Berlin Sans FB" panose="020E0602020502020306" pitchFamily="34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V="1">
            <a:off x="3477550" y="5548316"/>
            <a:ext cx="99840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86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8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2" presetClass="entr" presetSubtype="8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72" y="930443"/>
            <a:ext cx="6916288" cy="579922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687670" y="2179678"/>
            <a:ext cx="1672758" cy="34768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1524049" y="5741588"/>
            <a:ext cx="0" cy="382771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églalap 6"/>
          <p:cNvSpPr/>
          <p:nvPr/>
        </p:nvSpPr>
        <p:spPr>
          <a:xfrm>
            <a:off x="818248" y="6137793"/>
            <a:ext cx="1411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err="1">
                <a:latin typeface="Berlin Sans FB" panose="020E0602020502020306" pitchFamily="34" charset="0"/>
              </a:rPr>
              <a:t>Additional</a:t>
            </a:r>
            <a:r>
              <a:rPr lang="hu-HU" sz="1400" dirty="0">
                <a:latin typeface="Berlin Sans FB" panose="020E0602020502020306" pitchFamily="34" charset="0"/>
              </a:rPr>
              <a:t> filtering </a:t>
            </a:r>
            <a:r>
              <a:rPr lang="hu-HU" sz="1400" dirty="0" err="1">
                <a:latin typeface="Berlin Sans FB" panose="020E0602020502020306" pitchFamily="34" charset="0"/>
              </a:rPr>
              <a:t>options</a:t>
            </a:r>
            <a:endParaRPr lang="hu-HU" sz="1400" dirty="0">
              <a:latin typeface="Berlin Sans FB" panose="020E0602020502020306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498654" y="4391253"/>
            <a:ext cx="1116419" cy="14885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2498654" y="2838893"/>
            <a:ext cx="5007935" cy="754912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5706188" y="1850065"/>
            <a:ext cx="0" cy="932122"/>
          </a:xfrm>
          <a:prstGeom prst="straightConnector1">
            <a:avLst/>
          </a:prstGeom>
          <a:ln w="28575">
            <a:solidFill>
              <a:schemeClr val="accent1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4656555" y="1276257"/>
            <a:ext cx="2099266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latin typeface="Berlin Sans FB" panose="020E0602020502020306" pitchFamily="34" charset="0"/>
              </a:rPr>
              <a:t>E-book: </a:t>
            </a:r>
            <a:r>
              <a:rPr lang="hu-HU" sz="1400" dirty="0" err="1">
                <a:latin typeface="Berlin Sans FB" panose="020E0602020502020306" pitchFamily="34" charset="0"/>
              </a:rPr>
              <a:t>download</a:t>
            </a:r>
            <a:r>
              <a:rPr lang="hu-HU" sz="1400" dirty="0"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latin typeface="Berlin Sans FB" panose="020E0602020502020306" pitchFamily="34" charset="0"/>
              </a:rPr>
              <a:t>by</a:t>
            </a:r>
            <a:r>
              <a:rPr lang="hu-HU" sz="1400" dirty="0"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latin typeface="Berlin Sans FB" panose="020E0602020502020306" pitchFamily="34" charset="0"/>
              </a:rPr>
              <a:t>chapters</a:t>
            </a:r>
            <a:endParaRPr lang="hu-HU" sz="1400" dirty="0">
              <a:latin typeface="Berlin Sans FB" panose="020E0602020502020306" pitchFamily="34" charset="0"/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7357730" y="1818167"/>
            <a:ext cx="246228" cy="22328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Cím 3"/>
          <p:cNvSpPr txBox="1">
            <a:spLocks/>
          </p:cNvSpPr>
          <p:nvPr/>
        </p:nvSpPr>
        <p:spPr>
          <a:xfrm>
            <a:off x="1044310" y="145946"/>
            <a:ext cx="7055380" cy="1063423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Result</a:t>
            </a:r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hu-HU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list</a:t>
            </a:r>
            <a:endParaRPr lang="hu-HU" dirty="0">
              <a:solidFill>
                <a:schemeClr val="accent4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7603961" y="2036136"/>
            <a:ext cx="212603" cy="279990"/>
          </a:xfrm>
          <a:prstGeom prst="straightConnector1">
            <a:avLst/>
          </a:prstGeom>
          <a:ln w="28575">
            <a:solidFill>
              <a:srgbClr val="92D050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7710261" y="2348327"/>
            <a:ext cx="1297228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Berlin Sans FB" panose="020E0602020502020306" pitchFamily="34" charset="0"/>
              </a:rPr>
              <a:t>Download</a:t>
            </a:r>
            <a:r>
              <a:rPr lang="hu-HU" sz="1400" dirty="0"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latin typeface="Berlin Sans FB" panose="020E0602020502020306" pitchFamily="34" charset="0"/>
              </a:rPr>
              <a:t>result</a:t>
            </a:r>
            <a:r>
              <a:rPr lang="hu-HU" sz="1400" dirty="0"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latin typeface="Berlin Sans FB" panose="020E0602020502020306" pitchFamily="34" charset="0"/>
              </a:rPr>
              <a:t>list</a:t>
            </a:r>
            <a:endParaRPr lang="hu-HU" sz="1400" dirty="0">
              <a:latin typeface="Berlin Sans FB" panose="020E0602020502020306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4451547" y="4110004"/>
            <a:ext cx="1097105" cy="523220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Berlin Sans FB" panose="020E0602020502020306" pitchFamily="34" charset="0"/>
              </a:rPr>
              <a:t>Download</a:t>
            </a:r>
            <a:r>
              <a:rPr lang="hu-HU" sz="1400" dirty="0">
                <a:latin typeface="Berlin Sans FB" panose="020E0602020502020306" pitchFamily="34" charset="0"/>
              </a:rPr>
              <a:t> in PDF</a:t>
            </a:r>
          </a:p>
        </p:txBody>
      </p:sp>
      <p:cxnSp>
        <p:nvCxnSpPr>
          <p:cNvPr id="20" name="Egyenes összekötő nyíllal 19"/>
          <p:cNvCxnSpPr/>
          <p:nvPr/>
        </p:nvCxnSpPr>
        <p:spPr>
          <a:xfrm flipV="1">
            <a:off x="3667875" y="4448700"/>
            <a:ext cx="730866" cy="1"/>
          </a:xfrm>
          <a:prstGeom prst="straightConnector1">
            <a:avLst/>
          </a:prstGeom>
          <a:ln w="28575">
            <a:solidFill>
              <a:schemeClr val="accent1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2" presetClass="entr" presetSubtype="4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" presetClass="entr" presetSubtype="4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10" grpId="0" animBg="1"/>
      <p:bldP spid="11" grpId="0" animBg="1"/>
      <p:bldP spid="15" grpId="0" animBg="1"/>
      <p:bldP spid="17" grpId="0" animBg="1"/>
      <p:bldP spid="23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4710" y="295742"/>
            <a:ext cx="7055380" cy="610705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Special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databases</a:t>
            </a:r>
            <a:endParaRPr lang="hu-HU" sz="36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4709" y="1692325"/>
            <a:ext cx="8221141" cy="4162569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hu-HU" sz="3000" dirty="0">
                <a:solidFill>
                  <a:srgbClr val="00B0F0"/>
                </a:solidFill>
                <a:latin typeface="Berlin Sans FB" panose="020E0602020502020306" pitchFamily="34" charset="0"/>
              </a:rPr>
              <a:t>KSH (HCSO): </a:t>
            </a:r>
            <a:r>
              <a:rPr lang="hu-HU" sz="30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ksh.hu/?</a:t>
            </a:r>
            <a:r>
              <a:rPr lang="hu-HU" sz="3000" u="sng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lang</a:t>
            </a:r>
            <a:r>
              <a:rPr lang="hu-HU" sz="30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=en</a:t>
            </a:r>
          </a:p>
          <a:p>
            <a:pPr marL="355600" indent="-355600" defTabSz="355600">
              <a:buClr>
                <a:srgbClr val="C00000"/>
              </a:buClr>
              <a:buNone/>
            </a:pPr>
            <a:r>
              <a:rPr lang="hu-HU" sz="1800" dirty="0">
                <a:latin typeface="Berlin Sans FB" panose="020E0602020502020306" pitchFamily="34" charset="0"/>
              </a:rPr>
              <a:t>	</a:t>
            </a:r>
            <a:r>
              <a:rPr lang="en-US" sz="1800" dirty="0">
                <a:latin typeface="Berlin Sans FB" panose="020E0602020502020306" pitchFamily="34" charset="0"/>
              </a:rPr>
              <a:t>The </a:t>
            </a:r>
            <a:r>
              <a:rPr lang="hu-HU" sz="1800" dirty="0" err="1">
                <a:latin typeface="Berlin Sans FB" panose="020E0602020502020306" pitchFamily="34" charset="0"/>
              </a:rPr>
              <a:t>database</a:t>
            </a:r>
            <a:r>
              <a:rPr lang="hu-HU" sz="1800" dirty="0">
                <a:latin typeface="Berlin Sans FB" panose="020E0602020502020306" pitchFamily="34" charset="0"/>
              </a:rPr>
              <a:t> of </a:t>
            </a:r>
            <a:r>
              <a:rPr lang="en-US" sz="1800" dirty="0">
                <a:latin typeface="Berlin Sans FB" panose="020E0602020502020306" pitchFamily="34" charset="0"/>
              </a:rPr>
              <a:t>Hungarian Central Statistical Office </a:t>
            </a:r>
            <a:r>
              <a:rPr lang="hu-HU" sz="1800" dirty="0" err="1">
                <a:latin typeface="Berlin Sans FB" panose="020E0602020502020306" pitchFamily="34" charset="0"/>
              </a:rPr>
              <a:t>provides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statistical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data</a:t>
            </a:r>
            <a:r>
              <a:rPr lang="hu-HU" sz="1800" dirty="0">
                <a:latin typeface="Berlin Sans FB" panose="020E0602020502020306" pitchFamily="34" charset="0"/>
              </a:rPr>
              <a:t> and </a:t>
            </a:r>
            <a:r>
              <a:rPr lang="hu-HU" sz="1800" dirty="0" err="1">
                <a:latin typeface="Berlin Sans FB" panose="020E0602020502020306" pitchFamily="34" charset="0"/>
              </a:rPr>
              <a:t>data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analyses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on</a:t>
            </a:r>
            <a:r>
              <a:rPr lang="hu-HU" sz="1800" dirty="0">
                <a:latin typeface="Berlin Sans FB" panose="020E0602020502020306" pitchFamily="34" charset="0"/>
              </a:rPr>
              <a:t> Hungary. In </a:t>
            </a:r>
            <a:r>
              <a:rPr lang="hu-HU" sz="1800" dirty="0" err="1">
                <a:latin typeface="Berlin Sans FB" panose="020E0602020502020306" pitchFamily="34" charset="0"/>
              </a:rPr>
              <a:t>the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Disseminator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database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you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can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get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statistical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data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by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subjects</a:t>
            </a:r>
            <a:r>
              <a:rPr lang="hu-HU" sz="1800" dirty="0">
                <a:latin typeface="Berlin Sans FB" panose="020E0602020502020306" pitchFamily="34" charset="0"/>
              </a:rPr>
              <a:t>.</a:t>
            </a:r>
          </a:p>
          <a:p>
            <a:pPr>
              <a:buClr>
                <a:srgbClr val="C00000"/>
              </a:buClr>
            </a:pPr>
            <a:r>
              <a:rPr lang="hu-HU" sz="3000" dirty="0">
                <a:solidFill>
                  <a:srgbClr val="00B0F0"/>
                </a:solidFill>
                <a:latin typeface="Berlin Sans FB" panose="020E0602020502020306" pitchFamily="34" charset="0"/>
              </a:rPr>
              <a:t>UNWTO: </a:t>
            </a:r>
            <a:r>
              <a:rPr lang="hu-HU" sz="30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e-unwto.org</a:t>
            </a:r>
          </a:p>
          <a:p>
            <a:pPr marL="355600" indent="-355600" defTabSz="355600">
              <a:buClr>
                <a:srgbClr val="C00000"/>
              </a:buClr>
              <a:buNone/>
            </a:pPr>
            <a:r>
              <a:rPr lang="hu-HU" sz="1400" i="1" dirty="0">
                <a:latin typeface="Berlin Sans FB" panose="020E0602020502020306" pitchFamily="34" charset="0"/>
              </a:rPr>
              <a:t>	</a:t>
            </a:r>
            <a:r>
              <a:rPr lang="hu-HU" sz="1800" dirty="0">
                <a:latin typeface="Berlin Sans FB" panose="020E0602020502020306" pitchFamily="34" charset="0"/>
              </a:rPr>
              <a:t>An o</a:t>
            </a:r>
            <a:r>
              <a:rPr lang="en-US" sz="1800" dirty="0" err="1">
                <a:latin typeface="Berlin Sans FB" panose="020E0602020502020306" pitchFamily="34" charset="0"/>
              </a:rPr>
              <a:t>nline</a:t>
            </a:r>
            <a:r>
              <a:rPr lang="en-US" sz="1800" dirty="0">
                <a:latin typeface="Berlin Sans FB" panose="020E0602020502020306" pitchFamily="34" charset="0"/>
              </a:rPr>
              <a:t> service of the </a:t>
            </a:r>
            <a:r>
              <a:rPr lang="hu-HU" sz="1800" dirty="0">
                <a:latin typeface="Berlin Sans FB" panose="020E0602020502020306" pitchFamily="34" charset="0"/>
              </a:rPr>
              <a:t>United </a:t>
            </a:r>
            <a:r>
              <a:rPr lang="hu-HU" sz="1800" dirty="0" err="1">
                <a:latin typeface="Berlin Sans FB" panose="020E0602020502020306" pitchFamily="34" charset="0"/>
              </a:rPr>
              <a:t>Nations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en-US" sz="1800" dirty="0">
                <a:latin typeface="Berlin Sans FB" panose="020E0602020502020306" pitchFamily="34" charset="0"/>
              </a:rPr>
              <a:t>World Tourism Organization that provides statistics and e-books on tourism</a:t>
            </a:r>
            <a:r>
              <a:rPr lang="hu-HU" sz="1800" dirty="0"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05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artalom helye 12">
            <a:extLst>
              <a:ext uri="{FF2B5EF4-FFF2-40B4-BE49-F238E27FC236}">
                <a16:creationId xmlns:a16="http://schemas.microsoft.com/office/drawing/2014/main" id="{76BE84EB-AFA3-4C93-9235-658B365C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53" y="1371687"/>
            <a:ext cx="6260712" cy="4984278"/>
          </a:xfrm>
          <a:prstGeom prst="rect">
            <a:avLst/>
          </a:prstGeom>
        </p:spPr>
      </p:pic>
      <p:sp>
        <p:nvSpPr>
          <p:cNvPr id="11" name="Tartalom helye 9"/>
          <p:cNvSpPr>
            <a:spLocks noGrp="1"/>
          </p:cNvSpPr>
          <p:nvPr>
            <p:ph idx="1"/>
          </p:nvPr>
        </p:nvSpPr>
        <p:spPr>
          <a:xfrm>
            <a:off x="0" y="2451340"/>
            <a:ext cx="2737321" cy="2254578"/>
          </a:xfrm>
        </p:spPr>
        <p:txBody>
          <a:bodyPr>
            <a:normAutofit/>
          </a:bodyPr>
          <a:lstStyle/>
          <a:p>
            <a:r>
              <a:rPr lang="hu-HU" sz="2000" dirty="0">
                <a:latin typeface="Berlin Sans FB" panose="020E0602020502020306" pitchFamily="34" charset="0"/>
              </a:rPr>
              <a:t>Online service of </a:t>
            </a:r>
            <a:r>
              <a:rPr lang="hu-HU" sz="2000" dirty="0" err="1">
                <a:latin typeface="Berlin Sans FB" panose="020E0602020502020306" pitchFamily="34" charset="0"/>
              </a:rPr>
              <a:t>the</a:t>
            </a:r>
            <a:r>
              <a:rPr lang="hu-HU" sz="2000" dirty="0">
                <a:latin typeface="Berlin Sans FB" panose="020E0602020502020306" pitchFamily="34" charset="0"/>
              </a:rPr>
              <a:t>  United </a:t>
            </a:r>
            <a:r>
              <a:rPr lang="hu-HU" sz="2000" dirty="0" err="1">
                <a:latin typeface="Berlin Sans FB" panose="020E0602020502020306" pitchFamily="34" charset="0"/>
              </a:rPr>
              <a:t>Nation</a:t>
            </a:r>
            <a:r>
              <a:rPr lang="hu-HU" sz="2000" dirty="0">
                <a:latin typeface="Berlin Sans FB" panose="020E0602020502020306" pitchFamily="34" charset="0"/>
              </a:rPr>
              <a:t> World </a:t>
            </a:r>
            <a:r>
              <a:rPr lang="hu-HU" sz="2000" dirty="0" err="1">
                <a:latin typeface="Berlin Sans FB" panose="020E0602020502020306" pitchFamily="34" charset="0"/>
              </a:rPr>
              <a:t>Tourism</a:t>
            </a:r>
            <a:r>
              <a:rPr lang="hu-HU" sz="2000" dirty="0">
                <a:latin typeface="Berlin Sans FB" panose="020E0602020502020306" pitchFamily="34" charset="0"/>
              </a:rPr>
              <a:t> Organization</a:t>
            </a:r>
          </a:p>
          <a:p>
            <a:r>
              <a:rPr lang="hu-HU" sz="2000" dirty="0" err="1">
                <a:latin typeface="Berlin Sans FB" panose="020E0602020502020306" pitchFamily="34" charset="0"/>
              </a:rPr>
              <a:t>Statistics</a:t>
            </a:r>
            <a:r>
              <a:rPr lang="hu-HU" sz="2000" dirty="0">
                <a:latin typeface="Berlin Sans FB" panose="020E0602020502020306" pitchFamily="34" charset="0"/>
              </a:rPr>
              <a:t> and e-</a:t>
            </a:r>
            <a:r>
              <a:rPr lang="hu-HU" sz="2000" dirty="0" err="1">
                <a:latin typeface="Berlin Sans FB" panose="020E0602020502020306" pitchFamily="34" charset="0"/>
              </a:rPr>
              <a:t>books</a:t>
            </a:r>
            <a:endParaRPr lang="hu-HU" sz="2000" dirty="0">
              <a:latin typeface="Berlin Sans FB" panose="020E0602020502020306" pitchFamily="34" charset="0"/>
            </a:endParaRPr>
          </a:p>
        </p:txBody>
      </p:sp>
      <p:sp>
        <p:nvSpPr>
          <p:cNvPr id="14" name="Cím 1"/>
          <p:cNvSpPr txBox="1">
            <a:spLocks/>
          </p:cNvSpPr>
          <p:nvPr/>
        </p:nvSpPr>
        <p:spPr>
          <a:xfrm>
            <a:off x="1044309" y="139077"/>
            <a:ext cx="7055380" cy="1400530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UNWTO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Elibrary</a:t>
            </a:r>
            <a:endParaRPr lang="hu-HU" sz="36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7320166" y="2600316"/>
            <a:ext cx="996286" cy="343802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FB9B6422-BF13-4AA2-B48B-974DC3EA7F82}"/>
              </a:ext>
            </a:extLst>
          </p:cNvPr>
          <p:cNvSpPr txBox="1"/>
          <p:nvPr/>
        </p:nvSpPr>
        <p:spPr>
          <a:xfrm>
            <a:off x="2898057" y="821948"/>
            <a:ext cx="3347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u="sng" dirty="0">
                <a:solidFill>
                  <a:srgbClr val="00B0F0"/>
                </a:solidFill>
                <a:latin typeface="Berlin Sans FB" panose="020E0602020502020306" pitchFamily="34" charset="0"/>
              </a:rPr>
              <a:t>http://www.e-unwto.org/</a:t>
            </a:r>
          </a:p>
        </p:txBody>
      </p:sp>
    </p:spTree>
    <p:extLst>
      <p:ext uri="{BB962C8B-B14F-4D97-AF65-F5344CB8AC3E}">
        <p14:creationId xmlns:p14="http://schemas.microsoft.com/office/powerpoint/2010/main" val="199813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26232" y="266884"/>
            <a:ext cx="5291535" cy="622629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hu-HU" sz="4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Advanced </a:t>
            </a:r>
            <a:r>
              <a:rPr lang="hu-HU" sz="4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search</a:t>
            </a:r>
            <a:endParaRPr lang="hu-HU" sz="4200" dirty="0">
              <a:solidFill>
                <a:schemeClr val="accent4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50" y="1080795"/>
            <a:ext cx="6335067" cy="5093393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15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926232" y="2770960"/>
            <a:ext cx="850219" cy="20499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350"/>
          </a:p>
        </p:txBody>
      </p:sp>
    </p:spTree>
    <p:extLst>
      <p:ext uri="{BB962C8B-B14F-4D97-AF65-F5344CB8AC3E}">
        <p14:creationId xmlns:p14="http://schemas.microsoft.com/office/powerpoint/2010/main" val="402319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4312" y="125171"/>
            <a:ext cx="7055380" cy="789228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Result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list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of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advanced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search</a:t>
            </a:r>
            <a:endParaRPr lang="hu-HU" sz="3600" dirty="0">
              <a:solidFill>
                <a:schemeClr val="accent4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19" y="1201009"/>
            <a:ext cx="7014950" cy="5538719"/>
          </a:xfrm>
        </p:spPr>
      </p:pic>
      <p:sp>
        <p:nvSpPr>
          <p:cNvPr id="3" name="Téglalap 2"/>
          <p:cNvSpPr/>
          <p:nvPr/>
        </p:nvSpPr>
        <p:spPr>
          <a:xfrm>
            <a:off x="5305142" y="2292824"/>
            <a:ext cx="2124891" cy="42969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1622193" y="3268041"/>
            <a:ext cx="684839" cy="150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5088735" y="874980"/>
            <a:ext cx="2557699" cy="307777"/>
          </a:xfrm>
          <a:prstGeom prst="rect">
            <a:avLst/>
          </a:prstGeom>
          <a:ln w="190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u-HU" sz="1400" dirty="0" err="1">
                <a:latin typeface="Berlin Sans FB" panose="020E0602020502020306" pitchFamily="34" charset="0"/>
              </a:rPr>
              <a:t>Additional</a:t>
            </a:r>
            <a:r>
              <a:rPr lang="hu-HU" sz="1400" dirty="0">
                <a:latin typeface="Berlin Sans FB" panose="020E0602020502020306" pitchFamily="34" charset="0"/>
              </a:rPr>
              <a:t> filtering </a:t>
            </a:r>
            <a:r>
              <a:rPr lang="hu-HU" sz="1400" dirty="0" err="1">
                <a:latin typeface="Berlin Sans FB" panose="020E0602020502020306" pitchFamily="34" charset="0"/>
              </a:rPr>
              <a:t>options</a:t>
            </a:r>
            <a:endParaRPr lang="hu-HU" sz="1400" dirty="0">
              <a:latin typeface="Berlin Sans FB" panose="020E0602020502020306" pitchFamily="34" charset="0"/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6367585" y="1216230"/>
            <a:ext cx="5772" cy="955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2515612" y="3297725"/>
            <a:ext cx="664316" cy="50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235303" y="3013427"/>
            <a:ext cx="1140152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Berlin Sans FB" panose="020E0602020502020306" pitchFamily="34" charset="0"/>
              </a:rPr>
              <a:t>Download</a:t>
            </a:r>
            <a:r>
              <a:rPr lang="hu-HU" sz="1400" dirty="0">
                <a:latin typeface="Berlin Sans FB" panose="020E0602020502020306" pitchFamily="34" charset="0"/>
              </a:rPr>
              <a:t>  in PDF</a:t>
            </a:r>
            <a:endParaRPr lang="hu-HU" sz="1400" i="1" dirty="0">
              <a:latin typeface="Berlin Sans FB" panose="020E0602020502020306" pitchFamily="34" charset="0"/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 flipV="1">
            <a:off x="1317949" y="5485555"/>
            <a:ext cx="629989" cy="2882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2027064" y="5133443"/>
            <a:ext cx="1685128" cy="523220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14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No </a:t>
            </a:r>
            <a:r>
              <a:rPr lang="hu-HU" sz="14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access</a:t>
            </a:r>
            <a:r>
              <a:rPr lang="hu-HU" sz="14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to</a:t>
            </a:r>
            <a:r>
              <a:rPr lang="hu-HU" sz="14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this</a:t>
            </a:r>
            <a:r>
              <a:rPr lang="hu-HU" sz="1400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 </a:t>
            </a:r>
            <a:r>
              <a:rPr lang="hu-HU" sz="1400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content</a:t>
            </a:r>
            <a:endParaRPr lang="hu-HU" sz="1400" i="1" dirty="0">
              <a:solidFill>
                <a:sysClr val="windowText" lastClr="0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5" name="Ellipszis 14">
            <a:extLst>
              <a:ext uri="{FF2B5EF4-FFF2-40B4-BE49-F238E27FC236}">
                <a16:creationId xmlns:a16="http://schemas.microsoft.com/office/drawing/2014/main" id="{8986581E-B003-4DE8-BC86-D5E89C38A379}"/>
              </a:ext>
            </a:extLst>
          </p:cNvPr>
          <p:cNvSpPr/>
          <p:nvPr/>
        </p:nvSpPr>
        <p:spPr>
          <a:xfrm>
            <a:off x="1016161" y="5684553"/>
            <a:ext cx="301787" cy="2882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07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12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" presetClass="entr" presetSubtype="4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6" grpId="0" animBg="1"/>
      <p:bldP spid="2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969350" y="2454999"/>
            <a:ext cx="7205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i="1" dirty="0" err="1">
                <a:latin typeface="Berlin Sans FB" panose="020E0602020502020306" pitchFamily="34" charset="0"/>
              </a:rPr>
              <a:t>Thank</a:t>
            </a:r>
            <a:r>
              <a:rPr lang="hu-HU" sz="4000" i="1" dirty="0">
                <a:latin typeface="Berlin Sans FB" panose="020E0602020502020306" pitchFamily="34" charset="0"/>
              </a:rPr>
              <a:t> </a:t>
            </a:r>
            <a:r>
              <a:rPr lang="hu-HU" sz="4000" i="1" dirty="0" err="1">
                <a:latin typeface="Berlin Sans FB" panose="020E0602020502020306" pitchFamily="34" charset="0"/>
              </a:rPr>
              <a:t>you</a:t>
            </a:r>
            <a:r>
              <a:rPr lang="hu-HU" sz="4000" i="1" dirty="0">
                <a:latin typeface="Berlin Sans FB" panose="020E0602020502020306" pitchFamily="34" charset="0"/>
              </a:rPr>
              <a:t> </a:t>
            </a:r>
            <a:r>
              <a:rPr lang="hu-HU" sz="4000" i="1" dirty="0" err="1">
                <a:latin typeface="Berlin Sans FB" panose="020E0602020502020306" pitchFamily="34" charset="0"/>
              </a:rPr>
              <a:t>for</a:t>
            </a:r>
            <a:r>
              <a:rPr lang="hu-HU" sz="4000" i="1" dirty="0">
                <a:latin typeface="Berlin Sans FB" panose="020E0602020502020306" pitchFamily="34" charset="0"/>
              </a:rPr>
              <a:t> </a:t>
            </a:r>
            <a:r>
              <a:rPr lang="hu-HU" sz="4000" i="1" dirty="0" err="1">
                <a:latin typeface="Berlin Sans FB" panose="020E0602020502020306" pitchFamily="34" charset="0"/>
              </a:rPr>
              <a:t>your</a:t>
            </a:r>
            <a:r>
              <a:rPr lang="hu-HU" sz="4000" i="1" dirty="0">
                <a:latin typeface="Berlin Sans FB" panose="020E0602020502020306" pitchFamily="34" charset="0"/>
              </a:rPr>
              <a:t> </a:t>
            </a:r>
            <a:r>
              <a:rPr lang="hu-HU" sz="4000" i="1" dirty="0" err="1">
                <a:latin typeface="Berlin Sans FB" panose="020E0602020502020306" pitchFamily="34" charset="0"/>
              </a:rPr>
              <a:t>attention</a:t>
            </a:r>
            <a:r>
              <a:rPr lang="hu-HU" sz="4000" i="1" dirty="0">
                <a:latin typeface="Berlin Sans FB" panose="020E0602020502020306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91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673769"/>
            <a:ext cx="7886700" cy="5503195"/>
          </a:xfrm>
        </p:spPr>
        <p:txBody>
          <a:bodyPr>
            <a:normAutofit fontScale="77500" lnSpcReduction="20000"/>
          </a:bodyPr>
          <a:lstStyle/>
          <a:p>
            <a:pPr marL="266700" indent="-266700">
              <a:buFont typeface="Wingdings" panose="05000000000000000000" pitchFamily="2" charset="2"/>
              <a:buChar char="q"/>
            </a:pPr>
            <a:r>
              <a:rPr lang="hu-HU" noProof="1"/>
              <a:t>What is an electronic database?</a:t>
            </a:r>
          </a:p>
          <a:p>
            <a:pPr marL="355600" indent="0">
              <a:buNone/>
            </a:pPr>
            <a:r>
              <a:rPr lang="hu-HU" sz="2200" noProof="1">
                <a:solidFill>
                  <a:schemeClr val="accent1">
                    <a:lumMod val="75000"/>
                  </a:schemeClr>
                </a:solidFill>
              </a:rPr>
              <a:t>an online collection of downloadable resources with multiple search options</a:t>
            </a:r>
          </a:p>
          <a:p>
            <a:pPr marL="355600" indent="0">
              <a:buNone/>
            </a:pPr>
            <a:endParaRPr lang="hu-HU" sz="2200" noProof="1">
              <a:solidFill>
                <a:schemeClr val="accent1">
                  <a:lumMod val="75000"/>
                </a:schemeClr>
              </a:solidFill>
            </a:endParaRPr>
          </a:p>
          <a:p>
            <a:pPr marL="266700" indent="-266700">
              <a:buFont typeface="Wingdings" panose="05000000000000000000" pitchFamily="2" charset="2"/>
              <a:buChar char="q"/>
            </a:pPr>
            <a:r>
              <a:rPr lang="hu-HU" noProof="1"/>
              <a:t>Which</a:t>
            </a:r>
            <a:r>
              <a:rPr lang="en-GB" noProof="1"/>
              <a:t> </a:t>
            </a:r>
            <a:r>
              <a:rPr lang="hu-HU" noProof="1"/>
              <a:t>English text </a:t>
            </a:r>
            <a:r>
              <a:rPr lang="en-GB" noProof="1"/>
              <a:t>databases is the University subscribed to?</a:t>
            </a:r>
            <a:endParaRPr lang="hu-HU" noProof="1"/>
          </a:p>
          <a:p>
            <a:pPr marL="0" indent="0">
              <a:buNone/>
            </a:pPr>
            <a:endParaRPr lang="en-GB" noProof="1"/>
          </a:p>
          <a:p>
            <a:pPr marL="698500" indent="-342900">
              <a:buFont typeface="Wingdings" panose="05000000000000000000" pitchFamily="2" charset="2"/>
              <a:buChar char="q"/>
            </a:pPr>
            <a:r>
              <a:rPr lang="en-GB" sz="2200" noProof="1">
                <a:solidFill>
                  <a:schemeClr val="accent1">
                    <a:lumMod val="75000"/>
                  </a:schemeClr>
                </a:solidFill>
              </a:rPr>
              <a:t>Scientific/academic contents</a:t>
            </a:r>
          </a:p>
          <a:p>
            <a:pPr marL="723900" lvl="1" indent="0">
              <a:buNone/>
            </a:pPr>
            <a:r>
              <a:rPr lang="en-GB" sz="2100" noProof="1">
                <a:solidFill>
                  <a:schemeClr val="accent1">
                    <a:lumMod val="75000"/>
                  </a:schemeClr>
                </a:solidFill>
              </a:rPr>
              <a:t>Full texts</a:t>
            </a:r>
          </a:p>
          <a:p>
            <a:pPr marL="723900" lvl="1" indent="0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None/>
            </a:pPr>
            <a:r>
              <a:rPr lang="en-GB" sz="2100" dirty="0"/>
              <a:t>Academic Publishing House</a:t>
            </a:r>
            <a:r>
              <a:rPr lang="hu-HU" sz="2100" dirty="0"/>
              <a:t>, </a:t>
            </a:r>
            <a:r>
              <a:rPr lang="en-GB" sz="2100" dirty="0"/>
              <a:t>Emerald, </a:t>
            </a:r>
            <a:r>
              <a:rPr lang="hu-HU" sz="2100" dirty="0" err="1"/>
              <a:t>Interkönyv</a:t>
            </a:r>
            <a:r>
              <a:rPr lang="en-GB" sz="2100" dirty="0"/>
              <a:t>, </a:t>
            </a:r>
            <a:r>
              <a:rPr lang="hu-HU" sz="2100" dirty="0" err="1"/>
              <a:t>L’Harmattan</a:t>
            </a:r>
            <a:r>
              <a:rPr lang="hu-HU" sz="2100" dirty="0"/>
              <a:t> Open Access, Kossuth Kiadó, HCSO (free)</a:t>
            </a:r>
            <a:r>
              <a:rPr lang="en-GB" sz="2100" dirty="0"/>
              <a:t>, </a:t>
            </a:r>
            <a:r>
              <a:rPr lang="hu-HU" sz="2100" dirty="0"/>
              <a:t>MERSZ, </a:t>
            </a:r>
            <a:r>
              <a:rPr lang="en-GB" sz="2100" dirty="0"/>
              <a:t>SpringerLink,</a:t>
            </a:r>
            <a:r>
              <a:rPr lang="hu-HU" sz="2100" dirty="0"/>
              <a:t> Szaktárs, </a:t>
            </a:r>
            <a:r>
              <a:rPr lang="en-GB" sz="2100" dirty="0"/>
              <a:t>UNWTO</a:t>
            </a:r>
          </a:p>
          <a:p>
            <a:pPr marL="723900" lvl="2" indent="0">
              <a:buClr>
                <a:schemeClr val="accent5"/>
              </a:buClr>
              <a:buNone/>
            </a:pPr>
            <a:r>
              <a:rPr lang="en-GB" noProof="1">
                <a:solidFill>
                  <a:schemeClr val="accent1">
                    <a:lumMod val="75000"/>
                  </a:schemeClr>
                </a:solidFill>
              </a:rPr>
              <a:t>Indexes, abstracts and citations</a:t>
            </a:r>
            <a:endParaRPr lang="en-GB" noProof="1"/>
          </a:p>
          <a:p>
            <a:pPr marL="723900" lvl="2" indent="0">
              <a:buNone/>
            </a:pPr>
            <a:r>
              <a:rPr lang="en-GB" sz="2100" dirty="0"/>
              <a:t>Scopus, Web of Science</a:t>
            </a:r>
          </a:p>
          <a:p>
            <a:pPr marL="622300" lvl="2" indent="-342900"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According to d</a:t>
            </a:r>
            <a:r>
              <a:rPr lang="hu-HU" sz="2200" dirty="0" err="1">
                <a:solidFill>
                  <a:schemeClr val="accent1">
                    <a:lumMod val="75000"/>
                  </a:schemeClr>
                </a:solidFill>
              </a:rPr>
              <a:t>oc</a:t>
            </a:r>
            <a:r>
              <a:rPr lang="en-GB" sz="2200" dirty="0" err="1">
                <a:solidFill>
                  <a:schemeClr val="accent1">
                    <a:lumMod val="75000"/>
                  </a:schemeClr>
                </a:solidFill>
              </a:rPr>
              <a:t>ument</a:t>
            </a: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 type</a:t>
            </a:r>
          </a:p>
          <a:p>
            <a:pPr marL="723900" lvl="2" indent="0">
              <a:buClr>
                <a:srgbClr val="C00000"/>
              </a:buClr>
              <a:buNone/>
            </a:pPr>
            <a:r>
              <a:rPr lang="en-GB" sz="2100" dirty="0"/>
              <a:t>Journals, articles, e-books, book chapters, case studies, market analyses, statistics</a:t>
            </a:r>
          </a:p>
          <a:p>
            <a:pPr marL="622300" lvl="2" indent="-342900"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q"/>
            </a:pPr>
            <a:r>
              <a:rPr lang="en-GB" sz="2200" dirty="0">
                <a:solidFill>
                  <a:schemeClr val="accent1">
                    <a:lumMod val="75000"/>
                  </a:schemeClr>
                </a:solidFill>
              </a:rPr>
              <a:t>According to access type</a:t>
            </a:r>
          </a:p>
          <a:p>
            <a:pPr marL="723900" indent="0">
              <a:buClr>
                <a:srgbClr val="C00000"/>
              </a:buClr>
              <a:buNone/>
            </a:pPr>
            <a:r>
              <a:rPr lang="en-GB" sz="2100" dirty="0"/>
              <a:t>Open Access content – available for all internet users</a:t>
            </a:r>
          </a:p>
          <a:p>
            <a:pPr marL="723900" indent="0">
              <a:buClr>
                <a:srgbClr val="C00000"/>
              </a:buClr>
              <a:buNone/>
            </a:pPr>
            <a:r>
              <a:rPr lang="en-GB" sz="2100" dirty="0"/>
              <a:t>Subscribed content – available for subscribing institutions</a:t>
            </a:r>
          </a:p>
          <a:p>
            <a:pPr marL="723900" indent="0">
              <a:buClr>
                <a:srgbClr val="C00000"/>
              </a:buClr>
              <a:buNone/>
            </a:pPr>
            <a:r>
              <a:rPr lang="en-GB" sz="2100" dirty="0"/>
              <a:t>Fee-paying content – available after paying individually</a:t>
            </a:r>
          </a:p>
          <a:p>
            <a:pPr marL="533400" lvl="2" indent="-533400">
              <a:spcBef>
                <a:spcPts val="1000"/>
              </a:spcBef>
              <a:buFont typeface="Wingdings" panose="05000000000000000000" pitchFamily="2" charset="2"/>
              <a:buChar char="q"/>
            </a:pPr>
            <a:endParaRPr lang="hu-HU" dirty="0"/>
          </a:p>
          <a:p>
            <a:pPr marL="360363" lvl="2" indent="0">
              <a:buNone/>
            </a:pPr>
            <a:endParaRPr lang="hu-HU" sz="16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8940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C977F17B-EA22-4313-8BDD-D18E8AAAD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" t="13270" r="12636" b="4574"/>
          <a:stretch/>
        </p:blipFill>
        <p:spPr>
          <a:xfrm>
            <a:off x="1001" y="1261277"/>
            <a:ext cx="9142999" cy="5498306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3</a:t>
            </a:fld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654816" y="754878"/>
            <a:ext cx="372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u="sng" dirty="0">
                <a:solidFill>
                  <a:srgbClr val="00B0F0"/>
                </a:solidFill>
                <a:latin typeface="Berlin Sans FB" panose="020E0602020502020306" pitchFamily="34" charset="0"/>
              </a:rPr>
              <a:t>http://konyvtar-kvik.uni-bge.hu/</a:t>
            </a:r>
            <a:endParaRPr lang="hu-HU" dirty="0"/>
          </a:p>
        </p:txBody>
      </p:sp>
      <p:cxnSp>
        <p:nvCxnSpPr>
          <p:cNvPr id="30" name="Egyenes összekötő nyíllal 29"/>
          <p:cNvCxnSpPr>
            <a:cxnSpLocks/>
          </p:cNvCxnSpPr>
          <p:nvPr/>
        </p:nvCxnSpPr>
        <p:spPr>
          <a:xfrm flipH="1">
            <a:off x="4832841" y="1950791"/>
            <a:ext cx="828908" cy="423840"/>
          </a:xfrm>
          <a:prstGeom prst="straightConnector1">
            <a:avLst/>
          </a:prstGeom>
          <a:ln w="3175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3" name="Szövegdoboz 42"/>
          <p:cNvSpPr txBox="1"/>
          <p:nvPr/>
        </p:nvSpPr>
        <p:spPr>
          <a:xfrm>
            <a:off x="5738164" y="1261277"/>
            <a:ext cx="2228101" cy="1200329"/>
          </a:xfrm>
          <a:prstGeom prst="rect">
            <a:avLst/>
          </a:prstGeom>
          <a:solidFill>
            <a:schemeClr val="accent5">
              <a:lumMod val="20000"/>
              <a:lumOff val="80000"/>
              <a:alpha val="66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latin typeface="Berlin Sans FB" panose="020E0602020502020306" pitchFamily="34" charset="0"/>
              </a:rPr>
              <a:t>Click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on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the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name</a:t>
            </a:r>
            <a:r>
              <a:rPr lang="hu-HU" dirty="0">
                <a:latin typeface="Berlin Sans FB" panose="020E0602020502020306" pitchFamily="34" charset="0"/>
              </a:rPr>
              <a:t> of a </a:t>
            </a:r>
            <a:r>
              <a:rPr lang="hu-HU" dirty="0" err="1">
                <a:latin typeface="Berlin Sans FB" panose="020E0602020502020306" pitchFamily="34" charset="0"/>
              </a:rPr>
              <a:t>database</a:t>
            </a:r>
            <a:r>
              <a:rPr lang="hu-HU" dirty="0">
                <a:latin typeface="Berlin Sans FB" panose="020E0602020502020306" pitchFamily="34" charset="0"/>
              </a:rPr>
              <a:t>, </a:t>
            </a:r>
            <a:r>
              <a:rPr lang="hu-HU" dirty="0" err="1">
                <a:latin typeface="Berlin Sans FB" panose="020E0602020502020306" pitchFamily="34" charset="0"/>
              </a:rPr>
              <a:t>read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the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information</a:t>
            </a:r>
            <a:r>
              <a:rPr lang="hu-HU" dirty="0">
                <a:latin typeface="Berlin Sans FB" panose="020E0602020502020306" pitchFamily="34" charset="0"/>
              </a:rPr>
              <a:t>, and enter </a:t>
            </a:r>
            <a:r>
              <a:rPr lang="hu-HU" dirty="0" err="1">
                <a:latin typeface="Berlin Sans FB" panose="020E0602020502020306" pitchFamily="34" charset="0"/>
              </a:rPr>
              <a:t>the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database</a:t>
            </a:r>
            <a:r>
              <a:rPr lang="hu-HU" dirty="0"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22" name="Téglalap 21"/>
          <p:cNvSpPr/>
          <p:nvPr/>
        </p:nvSpPr>
        <p:spPr>
          <a:xfrm>
            <a:off x="3728851" y="2093595"/>
            <a:ext cx="1211283" cy="4627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Cím 5"/>
          <p:cNvSpPr txBox="1">
            <a:spLocks/>
          </p:cNvSpPr>
          <p:nvPr/>
        </p:nvSpPr>
        <p:spPr>
          <a:xfrm>
            <a:off x="520700" y="0"/>
            <a:ext cx="8293100" cy="94991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You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can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find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them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on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the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Library’s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website</a:t>
            </a:r>
          </a:p>
        </p:txBody>
      </p:sp>
      <p:sp>
        <p:nvSpPr>
          <p:cNvPr id="11" name="AutoShape 12" descr="data:image/jpg;base64,%20/9j/4AAQSkZJRgABAQEAYABgAAD/2wBDAAUDBAQEAwUEBAQFBQUGBwwIBwcHBw8LCwkMEQ8SEhEPERETFhwXExQaFRERGCEYGh0dHx8fExciJCIeJBweHx7/2wBDAQUFBQcGBw4ICA4eFBEUHh4eHh4eHh4eHh4eHh4eHh4eHh4eHh4eHh4eHh4eHh4eHh4eHh4eHh4eHh4eHh4eHh7/wAARCAE5AN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yoeIPEJIA17VyScAC9l5P/fVdA+lfEyOe5hkbxAj2oU3Aa+cCIFN4LHfgDbznpXPeFvM/4SfShFHBLKbyIRpOCYy24Y3Ac4zjpXul0nj1r9vDt83hySa9nW11RWhlWN4yjMokK8FAuOU5BxzX6Ti6vsWlFL5/1/WhxwVzyeKy+Icpt9t1rai5tRdwtJqLIrwltocFnAxnj1q0dF+I2YYFvtYe+liknNkNQYTpEnWQqXzjg13wXxXqsaafNaeHZJmil2WhjmiMFtHIFYb1PIBQNg5Jz1rI8U/EXXNJ8Q6V4gtI7K6WaxZbSVnl2sm7a26MkANkY6dKxjXqTaUIx6/8D+vJ2K5V1OWk0T4oR3NvbOviJZrmJpoU+2vlkVd5b7/GF55qnaQ/EC7ultbW51+adoEuBGl7IWMTnCtjd0Nb998ZfE13OLlrDSVugAqzeUzFVzyoBYjBAA6dKy4PiVrlp4hn1vT7ays55rNLIpGrFFiVskAEnryDnsa2isTb3oRuN8ncgnsviJDDczSXGu+VaxpLM637MqI7bVOQ5yCeOKtQaN8RWuxBPf6xbLyDM2os0YboE3K5G8nAC5zk9KnPxT1VbRbODRNFhtNhjkhETkSJj5VJLZAXqMYqGX4lalLA1pJpGmtZPdi9e3Jkw1wGDCTduzwR93OKdsR/IiFYy7VvHFxa3t1HqGtCCxk8u6eTUHjET/3Tucc+1aZ0b4ixpK1xf6vCVhEsS/2izeeCN2EKuQTt+b2HNVPD/jzUtJn1aWSxsdQGrTebdxXQdonOc8xhgpwehxketTSfEPUXuJLn+z7RpzPLcQyySSO0MsibGZctyNvAU5AqpRrX0gv6/wCCCsCab4+3XCy6nq6GDTzqJCag8pMPZvkc4B7E4pIdM+JM9xbW8E2uTTXJxEkeosxJ2b8HD/KdvODjin2HxI1iyJaGw00u9tDaStJEWMkMalQhyeM7iSRg56Yq5H8WfEEQVorHS0mi+W1lMbMbdMKCqgtgghR97JHapaxGtoREmramVp0XjW8vILd9Y1a1Sa3a686a/dUWFTguTu4GeKhl/wCE3js7a8bU9XNvdzeRbSDUmImfdt+UB8kZ4z096tv8QNRbWhqa6fZQsLGSyEULSIAkjbmIIbIbPvVZ/Gl8dBtNGWztvs9rfrfRNI8kjq4bdgFmO0Hvtxmr5at17i/q/wDwBu3Qm+xfEIyTxrfau7QMUkCapuw4GSgxJ8zADJUZIHaiCy+Is8lxHDPr8j2zhJwt85MZK7hu+fjI5z07daWP4haz9qmurm3tbuc3cl5bvLvJtpXQoSuG5G08Bs0yfx3qTXeqXltawWtzqsEcN28ckh3FGBVgC2AcqOOlLlrfyIHy9GXm0P4kMIvs95rVyzLmQJfviF/7jEvgMByR2qm9l8Q1iuZmu9a8m1SN55v7SJjRZDhG379uD65xWhY/FTWrE3Bs9M02H7VObmfAkO+YjBfluPoOKbd/FHW7qyuLWbTtLZLyIx3p8ps3HyhQx+b5SABjbgZ7VCWIvrCIe73Ks+l/EiEz759bIt547eYpqRcRyyfcQlXIBNCaX8SpIUlSbXSJCQg/tFtzYOCQu/JAPU4wKuRfFTXI/OVdN0oxTymadDEx8yT5drE7sgrtGMe9MX4oaxHdx3kem6ctxFJI0LjzMRq5BZQN2Mcd+mTRbEfyR/r+vuG+W2jKK2fxBa9isTfaul1K2xIZNU2OW54wZARnBxnr2pDafEEDP27WCCu5CNTJEgwT8hD/ADnAJwuTgdKh1DxlPfeKbbxPNpNj/a0EokacGTEmAQAV3Y6HqBnipY/Hd+sFhG+m2Mh05f8AQnIfML7Su/73zHDHg8e1VavZe4v+D95OhL/ZnxK+3x2O/wAQi5kz5cZvXy2E3kj5/wC7zTLSy+Id5HE9rea1MJUWRVTUiWCtnaxXflQcHGQM4rUm+LviSXypGtNONxCx8qdoizopxlOTyDtx6jJxioYvijrEcwddM07YgHkxbX2w8EHb82SDnoSR6YqUsTbWEb/1/X3hpYzCnjkTXcI1bUmezj8y5CauG8kf7REmAf8AZPPtTNJ/4TrVbS0utOvtduYLyZ4bZ1vXxLIi7mUZbqBU8Xjq8i1q91ZNPhaa9t2t5klmlkjZWHI2FsEegOQDyKfoHxC1TRdLs9NtLCwMFmg+zlo23pKM/vdwOdxz9OBxVNV7aQV9P+D+g9O4+HSviVMm9Jtdx76gR2z3eir8vxa16WVppdM0t5Hxuby3GSABnAYDnGfxorP/AGv/AJ9xK9zucFbTzW1zFc28jRzROHjdeqsDkEVtDxl4rWyNkuv3ywEMpVZMHDHJGRz+tY9hazX19b2Vuoaa4lWKME4BZjgc9uTXRp4D8QSC8MK2kv2SRopQsxHzqpZlGQOgB56e9dtV0v8Al5b5kK/Qq3PjTxZcBPO169YoQVbcA3ByPmAyRnnGcVmatqmoatOk+o3T3EiJsQsAAq+gAwAPoK2r/wAD69p4ZtQFjaIsMcrvNdKqoJBlAT6sOnb3qpq3hfWNL05r68ihCRmMTIkys8JkGU3qOmR0qYSoJrlt+AamJRRRXQIUUUCloASilooASilooASilooASilooASilooASilooASioNQuPslpJcbd20cD1NZKa1fMWH2FRt65J6+lS5JFwpSkro3aKxP7W1LcF/s35sZxzTDrd8M508DHXk0udF+wmb1FYX9s6hvC/wBnfMRkDmhtY1BW2nTueeOaOdB7CZu0Vg/23ff9A/8AnRRzoPq8zesru+sdVtr21EO63lWVGYnIZTkHHQ8jpW3N8RPFEd/M9rHbpHJcGaVlRjmRlKs2GY5G09DlR6Vj20M1zcRW9vG0k0rhI0UcsxOABW1B4M8VTsVt9Du5yJ/sx8nbIBLgnYSpOGwDx7VnVjSf8S3zM4yaehW1T4geJ7q3tdMngs5bC3iEcdlLaCSH72QevBHJ649qpaj4y8S61ZyafdNCsc0kRllW0CSSiMELvPfA4H9a0/8AhEvEguTbHSZlnVN7Rl0DKucAsCflGSOuKjPhnxDsikOjXoWaSWKMmIgM8YzIo91HWoUaCd1YrmfY5ie4vBOiLEydONu7dzzkjgcUyN7uG1kkKyO0jbt552jP932FdI+h6wmjJrDafONPdQyz4G0qTgH1xnjPSs6t009mTfyMzzL3zVkjZnwAuDHt355zjtSLdXvlEneFLAF/IOU9QF7/AFrVFLTsHN5GU9xfea6bWIwRgREcY4bPrntTPtF7mSNfMVVAUMYiSDnH41sUUWDmXYzrS4vmlkEkO9RxjG3H4nrUUV7dFmLbiAV3KITlcnp78d61qQKASQACepx1osHMuxkzXF4AGHmI52qD5RYDPJyK04Y9gYl2Ysckk/y9KkoppCbuFFFFMQUUUUAFFFFAGf4h/wCQRN+H86wP7WYlt0IwTkYIGOB7c9K6yYAxkEZqvtX+6v5VLpuWtzWnWjBWauc4NWBJL2+cgjCkAcn0xjNMOpKY1haHMS8qNwBDZ68CujZolYKwGf8Ad6fWk8y3/vR/XjFHsX3L+sw/l/EwI9YZQoeEMFxg7uRjr2pqap5ZkMUON5B5I49egHUV0W6HBOYzgZPTpSB7cjO6PH4Ueyl3D6zD+X8TnTqWZJH8t1DNuAWTAA9KK6IyW46tEPriin7KXcPrMP5fxLOlalqGm6rZaglqkkltOkqq3RmVsgHB6cV6V4c+MviDRhqK2mi2IW+uDcP50rOQ5H8JGMY5x35615SmsWbsFQTMxOAAmSTVqSaaNgsmm6kjE7QGtHBJ9OnWuatToVdKlmYHez/FDWDrT6vBpNtFcyW6wsrMJYsBgfusPb1P4VKfizrEnlQN4d01bKFmaKESPuRmVg5DliSW3fhgV5u+oJGkkklreokZAkZrdgEJ6Ant+NQ/23Yf3pf++Kj6thpdCueS1Ozu/Gd3L4YGiW+i29qi2f2NZTM0j+V5m/aQcDOe9cqJLpVbdEN3AXvuNVf7csP70v8A3xR/blh/el/74reCpw+Em9y35l0BnyQeenr+tPha4ZyJI1RexFURrun+sv8A3xThrlgf4pf++Kvmj3A06KzRrdie8n/fFTxahbyDK7/xWk6sFuxWZboqrJfW6DLbvyqA6xZZ6yf980KrB7MfKzRorNOtWK9TL/3xSLrlg3Rpf++KfPHuI06KzjrNlnrJ/wB81ZsryG7DGHd8p5yMU1OL2YFiiiiqAKKKKAGS/cNQVPL9w1BVx2JYySJXOSWAIwQO9Rm1jzn5qLiBpG3LIV6UwW8wJ/ejHrzk+/1qySRLeNGZhn5hg0xrVf4XI+vPHpTRavtw0m7r1+tW6AKz2UbNkvJ+YoqzRRzMDA0G6Om63Y37Qs/2W5jmKA4LbWBxntXqfhr4vWeg/wBopF4dnuvtd+byNnkSPyJMEDAGckAnnvmvIGklVSX2885qP7U2Mblxnd+NeJXwlKvpNXNbnoviv4iQa9pOuacdJuFGozJLCHmXFu6jBbKgFsjqpyPpXnDKyruKkA9KVbpl+4UBzkn60jXDSgJwx+6oHX6CtKOHhRjaCsGpCW5pc5pJ45IZNk0bxPjO11KnH0NLGVx1H51t0GiRFGcU+RNgzUIb96PSrl3hoARTSVtS1axXRuRV62ufJHPSsqNuatLlhisakE9zNOzNqCUzwb40VznkNUcDQvcmMmInn5QKq2O5bGSMTJExkxuY9quR29rZmJY3WSVzy5OeP6VUKa5XY35tiHT40fWAjIpXJ4I4rZuIrOEjdbwgHuV/+tWVpu0apuyByeSeK15vJmx5kkJx0+at8PZx1MKyaegjwW7WrSCCIfISCFql4Y/1c/8AvCr0siLauoki27CAAaz/AAocx3H+8KqSXOrEo26KKK1GFFFFADJfuGoKnl+4agq47EshlWQy5XcRj5cNgA+9M2z4yu8cgEM2fqafNM0b/cyvHPvUQupeQYugHJq1ckciTCYZ3kZGDu4x34pW+0bzgPjdwRt6VYHSilcCltvW5O4fQiirtFO4HPeHbyCz8QafeXib7eC5SSVQoYlQeRg9a9Yv/iP4La606ax0me0mt7nNzJHaoPtEPlsBkZ+8GI+uM14rC3zjNSTsNxI9BXhV8LCtJOV9DeDtc9e07xn4eto9Mu7hLmcwaa0M8Koys85/jBztB/28bqVfH3gW5maA6TKf9Iac3Aso98ibsiFlJxgfeLA5JHoa8wt283TSVGSoxVHTwF1FEbvwfrW08HR5U3c63Wukj2Gx8ZeDNPshDqlhcatcOg3agbNFlMgD7HAJ7FgCD1H0qPTfGGgO9uNW0uM2w09ZZVgs0Vm1FSSJDz90nAPbA6V5/eoGjHAwKWVwI1I5FeVKjCWqvqTu0znLsySX00k2PMeRnbA4yTnip5o5PKClTyOBUkEa3Osleqg5NbEcamZ5mA64UegFejUrclkY8t2zlsbXweKsxOBTb8A3sm3pmohxxXR8STMmrMddqGww602Bs9eopSeKi+62e1NLSw7mnbOC4X1qGddsxWkhBV1bqM8GrOpKqlZay2YczbIZebSP8a3fC67bWT1JBrnoWLptPbNdN4fGIHH0rSnpNIlmnRRRXaAUUUUAMl+4agqeX7hqCrjsSyGS4VJfLIP3d2e2Kb9siwGw+D7VJI0IJEm3PuKVY4igxGu08jir0JI/tUfcMBz1FLFcxyHCq44zkiniKPP+rX8qVURR8qKPoKWgEP2pP+ecn5D/ABoqbYn9xfyoo0A5WC2jmvYoJblLSOSQK07glYwf4iBzj6V6RfzfD+2sL+3t/wCymuIZbb7PcCBpBOFAEq7HXhTydwP1FeaXxKx4Xq22m3OVcq3UAV486XtGnd/1Y0iz2HTb74dyG6uXj0mOzivpvtCC1ZZJITt8nydo4A5z0PXOa4n4j3HhqW90+98MC3EY8w3Ajh8tgd/yggAKVx0YcnvzXOWTj+z7vPT5RVdf9VLF6j5aiGGVOSfMzRzub4uI3A5G1hkVTurgQoUPQHioXYR6bbr0bBw3oRVPUZ/MAz1IGaIULS8jZVFytlnw22+9lc9SCa2bqQQ2rOeOK53RZGgvo89GBz9Kuatd+cY4I+cnJxSrUnKsuxnD4bmfIcsWP1o2Mw3d/SkPM23qFPPuanXpu6GupuxluQOCuKZIOKtXGGCkCmBV8tixxkcUKQluLZP5g8puh7+hrQu499me5UZrHgkMe9QOT39K1dPk3Wuxjk4P5VFVNaiehQtOp+tdVof+qk+ormLJNz7exJFdH4cfdDNn7ysFatIW9ogZrUUmaM12DFopM0ZoAGG4YqLym9RUuaTcPWhMVitJaCR9zdfY1IIWAAGMCpdw9aXcPUU+ZisiHym9qPKb2qbcPUUbh6ijmY7Ih8pvaiptw9RRRzMLI5XSre3n1ewt71gts9zGszFtoCFgGOe3HevR9S8L/D8XcJ068t72yeUIZptSEciQ4bfMVyMMrAALyCMHBzXl93yje9Z8g+WJcCvJlRlVs1JoIux7JovhXwJLpWiySXUXlXYkS68y9USeYo+SVgJABF7Ltcf3TUen+F/A8b2hu5rG4guJIo966kduQjmVhhgwAIXlsda8ucf8SVMgfNMc/lTLNh8y8cKaznhqln+8ZfN5Hb6npnhRvCMd7a3Ea6h5MD/ZlnyqM0zK+CWJPygcEcda6XWfBfw7eVV07VrU2iPEZbiXUQrghszIEz93aMKwznOfavG3+QAL3p94o8uFsdR/Wrlhptq1RoFJa6Hr0ng/4e+f5v8AaVsmlzyyut7HqO6W1gwpiGzPzHlgcrn6Vx/xKtdKtIrCWw+zRXbNLAYbe4WZfs6NiKQlScMw5OetciG2IW2gb+PwqFfv5HfpRSw04yUpTbsNz0tYsQqqgUu5fmoRSwaTPC9aY7KWUL2NdFrsi5JcH92uPxqKVvkU+hqzdIVtEcc5PNVHG5AuMd6IbAMuVKSmtDTmBt29QDioNTi2qjjuop+nsfscuOxpTfNAJajrIhEDn+8a3fDoH79h3K5/KsFuLaNeg6mt3wyd0M7DpvFVS/iXE9zXooortGFFFFADJhujIFZb295gbGXOeckc1qTHEZI5rPN6q9RjPTjrVwuQxrwXJjwmFfJ5OOaWC3uN/wC+xjb2IxmnNdhUDEcHOOKI7re+xVycZqtbCGC3u8fMQfpj9aVre4+fb/fG3kdO9KL0HbhT8zbRx1NH2z1Qjr19qeoaAkE3O5X5JwNy8CinR3PmLuVcj6Gik7gZNhbR3+s2Gnu7Il1cxwsy9VDMBkfnXe3Xwv0hdXvdOt9UvbsQWaz2tzGFWC6YuVcK+0hdoGNrbSSDyOlcp5cec+WufpQNuw4xtxz6YrwZ87tyysdChY3df8D6XpOqaDp76pcXlvf6nJaOYmCtGAVAOSv3vm5GCPenv4A8zwlf3WjxS3GojUX+y2zsrTSWiMY2fjGfmGeF/Gue2xtg4Q88cd6E8vduXbkdx1FTy1eVLn19NxuKOz1D4c6Nb3Gm6SLq4Jvrx45Lxs7rcIvIIEZXGeuSD9aZe/C/TRFDb299qN4JLhoYrqIIYgvlb1mbj/VuflUZB9TniuQ8xdpXeNpPIzwTS5RV2bsKwxt7EVCp1lb95+A7Lsb974E0g3FzpcaawdUs7KF3j85PK893CmNWMY3AZyWHuPepdb+GumWMepCxu76/ZEtvsMqSx7JZJH8t1bCn7jg9D09K5tmR8Fn3YHBJzgUgEK4AKjuAAKvlq6e+JxR3E/wv06fxHe2VreTNbf2ck9oYNojkmU7ZUaT51Ugg/eIz0yKx7X4Xx3Fx4lji1CYPp8og05WKA3UgUO6n1wpJ+X0rAQovEbAZB6cZ9aQlF+YlRg9fQ1EYV1/y8/AOWPU71PhdpVxMbR9Sv7G1t5JYXkufLDSSbR5TKSFG1mO3HPTgmqejfDfRL6GKO4m1W2uFs455181WCs0xiIGIicDGen1I61x5Kyn5iHI9TnFCyBWJV9p6ZBwfpU+yrWt7T8B2Vtj0K9+FMMmiaUGaV3hmlOrGN0WS3tzkxyNjf/CMbdvJIxWRpXw70i6sbw6fear58lklzaQXCLHu3OVIdtu0EDnaSpPY9q5RZNhJWTae5DYpeuW67up9aUaVZRadT8Pn/XkNJWs0dzP8L9DbTZ54dbuZfLtYZlgUL5rlg2UHy4ySvy4J9xVj4VfDux1zRdRuJJtU0qaG9jj8i9QIY4iuSxYqA7Z4CgqeQcGvPtvtVywZgkgDMAzAsM9T6mt8PSrX5fafgZuNkekR+BrBtVhhYauqyaXcXpsmCi6Von2hfu4w3UfL+fWta7+FulxS3MMGp3s866c13ChVUVnB5Rn2lVIHY4yQQCOleV+ZN5nmebJv/vbjn86A8nP7x+Rg/MeRXdKhWdrVPwEpLXQ9Pvvhrpdt4efWIrrUbiP7FDNGp/dszu2GBTymddv0IP8Aerprv4G6HBYtdDxBfPvWJoYwI9wBUbw/HGGOBXhazTqcrNKDjHDkcelJ5k3/AD1k/wC+jWc8LiH8NW3yFdHsV/8ABrS4ZXaHxBLPZyW8jWs2Y182fcRHEc9CcHI69MVg23wy8P3MVyVk1CGS2sYLp4WaN3leRWJiT5BhsrgdfpXnErSbPvvjOfvHr61VmadiCkrgjvvI57GtaeGr21q/gE5ReyPWrr4R6HH4Nu9ej1S4iuYLOS7awnVRIgCghTx1BPzcDjHAqtpPwt0q8XTpftV7aQvBb3F5cSbBH5MiFnMeQACmB1J69q8pY35J/wBIznOST1+tDNqG3b55ZQD8pbIx6D0q1hq9n+9/AnmXY9esfhPobX9rb3lzeWka3dwtzdGWIpHCgBSRcgDLbl/ix160Wnwet57WOOSa5jv1y03QRrGJSrnlQPuDd98nn7uOa8jVrxodrSkHPRjkYoZ9QKBftb4zypY4pPDYj/n7+H/BEpLqjvte8DaRpOu31kLvUJrVZQ1nPBZecJoWUMrlk4ycngelFefgXmAPPzgYHzf/AFqK6I0ppJOdyXqyz4f006tr1jpSziA3twkPmsNwTccZx3xXoXin4L3PhnSLq81LX4dsIdjHHEoJXdtU5eRV+bGcZz9a80t5pre4juLeV4Zo2DRujYZSOhB7GtWTxX4nkDLJ4g1ORWG1g9yzAj0IJrwK0K7knTlZdTsW+p1K/CfbcaRBJ4hht11B9sLzRKoZvLD4U78E87cMU5rnfE3hOPw9pNtcXV9Ol/dyuBYTW3lyCNTjzThjhSeACBn6c1Ui8SeIIn3R63qKtuDZFw33gMZ6+nFRanresapEsepapd3ipjaJ5S+MdOtKMMRzLmloP3exliFcrnJx0p3ljfuVjnGKcKDxXWSRrAoPUgjpSiFQpUE4PUVIDS/L9KAIhEA24Mc0eSuGG4/N1qSgEUgGCMBi2TycmmiEZ+8cD7vtUtFMLEZhB/iPapB0oopAFW7H7rfWqlWrH7rfWtqHxomexaopKK9EyFopKKAGy/cNVywHU4qxL9w1DF/rx9DVJ6EvcrSR7yf320btwwP/AK9N8tgSRcscnjJPFamaKOdhYy/KOf8Aj5bGOnP+NDRcDbcFeAOP/wBdalFHOwsZnl/9PDfmf8aK06KOdhymZaWk9/qNnY26KZ7iVYoy33QzHAyewya68/CzxcI2lWSylX7qMnmbWPJ7oNnTGX2gnoa5SzuZrO9hvLd9k8EiyRtgHaynIOD71r2njfxJYyXMsOrT+ZPM00xdQ/mMy7TncDkY7dB2rwavtX/Da+Z0q3UsHwD4ijtbi+kutNFlZkx3twZG2Wsox8j4XJPI+6COvNSQ/Dbxc2orZvHapM0aPtaQkbWYgHgHPTPHbFRQfETxNFOskeoxgcu6fZIjHMxxlpF24duBywJqxc/EXxbPdm6bUIhK0nmFhbR+pO3kZ25J+Xpz0rH/AGv+6UuTUpL4I8QNp95qJmtks7S7SzkkeKZSsjdCVMe5Rz1YD2zUVz4Rvre+1ayvbywiTSpEW8umZ/KRm4VR8m4nPouPen23irWra1vLezltrWO8x54gtI0LgEHGQuQMgHHSol8TayNQv757iKaXUCGu1mt45I5SOhKMCuR244rRe3u9V/Vv+D+BNkaNr8N/FNxcwWtmLSaW5smvoUXzNrR4zgOUCFsfwhiakh+HPiKRvJ+1aeZ2llhEI84uHiUM4wIznAI6Zz0qonjTxCksc8d1DHPHALdJo7aNZBGCCF3Bc4GBSS+NvE8ty9y+qMZnmlnZxEgPmSqFduB1IA+nas2sV3Rfulhfht4qeK5UixYJexWORKfvuMg4xnaOhyAQeMVx+oQXFrcy2mBmJzGxReCVOCf0rtV+JPjRZkkGskbVI2eRHsYkglmXbhmyB8xGfeuZ1G8lv7yS7nSFZZCWbyoljUk9ThQBmtKLrpv2lreRLS6GaXulAJQtnsB0prTTrGZGUjHGCOTVykIDdQDXTcVgTJQFhg45paKKkYVasfuv9aq1asfuv9a2ofxERPYs0UUV6JkFFFFADZPuGqk8nl7T39d2KtyfcNQ1cdiGVjdoOrTZ789KPtijGWl5PHNOllkVsLEWw2PunpTTM+WD22OxyetVZdguPFwuzdvlxnHXvTTdKADum5OB83/16RZpF+VbYgYzxwP5UrTSqB+4LcA8Z60cqC4guxgcyj6tRTvOl/54H8z/AIUUWXYLjYkeWVIo1LO7BVUdSScAVsXngnxRC+o+ZprFtMjSa7Ebo/kKxwobax5yfu9faseJ/LlSTAJVgwBzg4PtzXfXPxc8RyMP9E0pMoElLQtI8yqu1Q7uxY44IOc5A5xxXztWVaNvZpP1OtJPc5P/AIQzX1eaJobZGhhMk2+7hXyFBGd+X+Q8jhsHmk0nQdX1iaeLS7JrtoCok8plIXccA5zyODyOOM10i/EvWBBJCthYIsyyCZo2mR3L43EMJMr06LgdeKoeHfHOoeH7eaLTLPTo5JpN007xs0kiZJ8tiW5Xk8/e96jnxHK/dV+g7RuV/wDhDfEwaLbpbOspIidJo2ST5d3ysGwwwOoOKsL8P/GEnmNBorzrGQJDFNG4QkgYbaxwckZB6Z5q1B8RdWt7SK0t7DTYra3XbZxhXItvlKnbl8tkE/e3Vp2Xxk8XWlwtzClh9oUgCVo2J8vOfLPzYK59efes5TxdvdiivcsctJ4R8Rx28Fw+lTLFcCYxOWXDCH/Wd+369s1Tn0bUoNCttcmttlhdMVglaRQZCODhc7iPfGK6qf4o61MjQz6bo7W20rHCIGURhlKsFYMG5B5yTWHdeKbuXwgvhdLW2h05bn7QgDSOyN/sl2IX3wBnvmtISxGnMlv+H+exLsYNFJkeooyM4710iFooooAKKKKACrVj91/rVWrVj91/rW1D+IiJ7FmiiivRMgooooAbJ9w1ABukC5IGM8VPJ9w1Bu2OH4PGME4qlsS9yTyV/vv+YpRAv99/zFM+0f7K/wDfdKLj/ZX/AL7pWYaDvIX++/5ijyF/vv8AmKb9p/2V/wC+6PtP+yv/AH3RZj0HeQv99/zFFN+0/wCyv/fdFFmGhmiAswAdyegA75rUl8Na80jxtouphokVnX7I+VVuhPHAPas2C6aG5hmUNujdXBBwQQc8Hsa73xJ8TLfXFhW78PNH5Vwl15kF2I5JplULulKx7WyB2VfrXhVXWTXJG66m6aOWPh3XljVjouphSTtP2V+cde3OMVEPDutSrJKmkaky7lVmW2cgE9B075rtG+K8ja5Ya5Foiw31gsghPmIynfnqTFvwM9N2D6VFr/xPi1vWrDVbnw+0E+nSiS2S3vCkXUMwZdhzkg4wRjPeslPE3+D8Sm4X0ZyKeG9ca8bTk0jUTdovmNALZzIF6ZK4yB70q+GtfktfOTR9VaGPJaQWr7ce5xW1B42tYde1bUP7HkMGqW7RSwxzRxMhLh8hkiA6juufeuln+NNxcWqwzeHbfI3ZkWc71ym3MbFSUYevfmic8UrcsE/mP3NdTgP+EX14S+QdH1TzdnmbPsr7tn97GOlRajo2qafbQvf6feWkU3MTzwMgkA/ukjn8K6jVfiBa6k+pLc6FKsGpNFJMsFxHFIrx/dw6xAkeu7cfcVj3fi64eXw9La2cSSaHHsj84CVZP3m8FlIwfT9auDru3NG3/Df56EtxT0Mmy0m81AyrY2tzcmJDJIIYi+xe7HHQe9W/+Ec1ySWFV0fUjJPHuhAtnzIo/iXjkVt+GvH8+laxq+qXml299/aqMJ7VVWK3Y5JGU2HgHkYKn3qWbx9bT3+qXc2h3J/teNVvkS+xhlIKmI7PkHy853Z9aJSxHNZQ09f+G/r8C8Tnf+Eb1sQfajpGp+QxOJPsz7SR15x2wfyqJtD1Zbaa5awvxBBjzpTAwWPdyNxxgZHTNdve/F3Urq/jkbSreK1eBobuKJiHnUggDeQSuM+h55NUdR+In27Q9W0mbRg0N8Y/IEk4cWxRQodfkB34HJBAP92pUsT1h+Ie7c41F259zTqr+c2OVpVmYsBtGM118rFzInq1Y/df61Vq1Y/df61pQ/iIU9izRRRXomQUUUUANk+4apXfRfrV5hkYqF4d33gDVwkkRJFWPy/K+bbnn60oWLON341P9mX+6Pzpfsy/3R+dXzLuKzK5SPBO7Az1zQyx/N83Qcc1Y+zD+6Pzo+zD+6Pzo5l3CxRoq99mH90fnRVe0QuVifZV/vn8qX7H/tN+VMg1aOG9RhG7GKeMkBQeM9cHg9Oh6163q/xm0YP9p0vS76S4uJYnnE4IiZQoRtsW9sdOEJKg88dK8qrFRaUIXv5nSubqeTmzx1Zh+FH2QYzubH0r2GH41eGQVuV0XU3lWUt9nljWRZAd3dnLYIPK9B2qhqPxW8I6lqErQ6VqlpbxRho7WBgqzHKMGkIcfd2lQCHyMdKxU5X1pfiVyvueXGy93/75pPsg/vH8q9OsfixpNvqWpXV1Y38tpe3hYMHYPbgIR91pWD8n7p+U+gqTSPi34S0zXNY12Gz1C8TUpItsEtrGqoVTaVbDnIOe35UObV7Uunf00FaXc8t+yD+8fypPsq/3z+Ven+Mvi34d1bRNR0bTdBvbJbxWMV0AodPmXEQOeYjg56HgV5YmownaHVwTjJC5UZ6c/hW9GKmrzhy/MJKS2dyT7Kv98/lR9lX++fyqIarZtHvVnI37eF71eHIzW3safYhuS3K32Vf75/Kj7Kv98/lVmij2FPsLmZW+yr/fP5UfZV/vn8qs0Uewp9g5mVvsq/3z+VSwxCIEA5zUlFVGlCLukDk2FFFFaCCiiigAopkwJjIHBrNWG6PX5fmHJx0700ribNWlHSsh4bzHy9c85x+lDw3mW2AYyME46d6rk8xXNiisgQ3RZsjauQVwRnHcGliiuQf3iZ5PQjp2pcvmFzWorIWC6wcAdf4sf0oo5V3DmLa6faru2xsMkH759c8elEdjao+5VbOeMuTir1syLdQtIFKCRSwYEgjPOcc4+lerazq/w/uBdPp93p0LX4hhlhk0s+XZRjHmvCwhDO5HALbSPU9a5atV02kot3NE2+p441lbMuNpHTBDEEY96fDpkUrkQWzuwG4iMEkKByeO1ezSeIvhY1ze3UOnwxPdxJFbq+m/LZSIrL5xT5lcN8pK56nJGRVDR/EfglLpZ9VELg6NHYMlvpoUec+RNMcBckfKQefYVj9anZv2bHbzPJRZW3mM+0tuJJBclcnqcdKadOtSqqUchemXP+Nezy+IPhzHd6Otta2E8dlcILk3FgVWWMRbSylYyfvckOG556V5l4iexk1+/k0yRpLJp2MDNEIyUzx8oAA+gA+grWjWdR2cGvUTb7mMNPtd5fY2fTecDnPA7U8WNsARsODjue1WBS10WFdlQ6famIx7X25zjzD+XXp7VZVQqhRwAMCnUUCbbExRilopgJijFLRQAmKMUtFACYoxS0UAJijFLRQBHNxGT1rPN7GASegOO9aMv3DVQ29vg5iBz1zVxJZB9uj49xkcGpBcZlMQX5gMkVJ5MOwr5YwQAaVY41Ysq8kYPJqrkldbxGIAGSTgUhvoxjpySPyqcQQA5EfP+8aUQQDpCoougIhcZGRG2PoeaKlWKJRgRjFFIZboqfQprF9d09NQ/wCPJrmMXBPAEe4bskc9M9K9a0TTPhKllLFrV3YLeRyO0bRXzOkgG4qjENjBG0ZHIPBrjr4hUVdxb9C0rnj1FexajD8G4NOt7mwNpcXP2m2SWKW5k2+XMQXPDj/VgEE56nmuX1UeB30O+uLUWETCC52mO4bz0uRLiBI4yx3RlOd2CPUis4YxS+xJfIrl0vc4WivQ9Qs/BctlcR2J0xZf7FV7ZjeopN5gbgWM3XrwyqPrWxDp/wALvsVisk2mb2hX7U/27lZMpxkSZ5+b7qke4oeMivsv7iTyQUua9YutM+F8j3ciajpkcc9q9vZkXMiNHc5Yh2TL4CgBcs21s54ppi+FYu4IGSymjZZRM8V20bRPHGGVeXYOrtkbxj0wDS+ux/kl9w+XzPKc0ZqGa8ikuZHWDyUdiyRqchAe3POB05phulx8qk84PtXbZk3RZzRmq4ukxkq35daWScKdoUk8UWYXJ80Zqu1wFdlZCAO9Kbhdqttbac59qLBcnzRmoPtKZ+6/6Un2mPuGH4UWYXLGaM1XW5VsbVbk457VPRYBc0ZpKKBkdyX8k+WAW7ZqmZLnDYgzjpk/eq7NygHYsAaTyYv7v6mqUrEtFLzLkn/UEY7etKJLhiP3JAzzVzyYv7v6mlEEWPu/qafOuwWKRkuFxuiDDvjsKUyXH/PAfnVzyIv7v6mjyIv7v6mjnDlKTy3Kni3z9OaKu+RF/d/U0Uc67BYURopyEUH2FARQDhVGevFX9AgtLrXbC1v2dLWa4SOVkIDKrHGQTx3r2DV/hf4Lsbef7LrF1qVzHHMqxxzggyw438IjMVJbjAJrjr4uFBpSvqXGPM7I8QCqAflHPJ4o2Jn7i/lXpOu+CdDtPCdrqiXVxazyG18xppCUUSuVfhkXO0DOASR3Aq5f+BvC1loWr6lcz3dtJZFlt4ZrsH7SobCzDZGTtbsAMe9R9ep2672/r7x8jvY8p8uP/nmvTHSl8uPn5F568V6H4C8G6Dr/AIYfUL6+ntLhL7y2LyiOMxYOAhKkM5IAwSpGcgGtDSvAmjXXh6/1G6sdUsb6Av5dhLdb2IAGDhIi5znstOeNpwbTvoJRvseW7V/uj8qNq5B2jI74r2H/AIVv4SOgW+pR6vcy3jW6tJpwnVZDMULeUuVz83bjIwRjNcr4n8L2GneDLLV4bK+gvJ3kE8M0xk+zbWwFJWMKDj+8wPtShjqc3ZX3sN02jh/Lj/uL1z0o8uPj92vHtTqK7CBvlpjGxcfSlKqTuKgn1xS0UAJtXJO0ZPXik2JgDYuB046U6igBoRB0VR+FARB0RR+FOooAb5aZB2LwcjinUUUDCiiigBk2dnHUHNV5bmWMgbUP51Zk+4apXCszDCk8VcIp7kSbHfapsZ8tMfjR9sm/55p+tMHmBAuwkD+dKWlznyzV8q7Cux32yb/nmn60pvJh/wAs0/WmFpDn92etBaQ5/dnmjlXYLsd9tl/uJ+tFQeXJ/cP5UVXJAV2XvtEfI+Y49qWJ0k6LgjsRVnT9Pe+v7extYQ89zKsSKB1ZjgV6XqHwii0+9lgbVrhlaaKG0lSzwsjNGzEsC2QFZSpxn1rhq4mlSaUnqzVJs8rEsYVWK43e1Ik0TOFUHOcdK9Ov/hRFplkk+o31yD/Zct7KIrUERzR43Q5ZhnIYEN+laml/By1bVolTUTcWqbluWaDiNzEGjzsfIJZgMEg8Z6Vi8ww6V+YLM8cNxDnkHP0o86LP3Tn0xXokPw3tV0kvqN/c2GrLBLctZPah8RI4TzCQ2QCScDGSBmpLj4YpF4oudOa9lfTItP8Atq6gIkEcowMAHftAOf4iCMcir+uUO4KMm7HnUckcjMoHI65FPAHoK9Th+ElmvibTNDfXHim1FpQsvkxjYqdDsL7iD6jipPEHwebRpLKGfW3klmyLgJbAiEiNnODu5+6BnjrUf2hh7pc2/r/XQfK9jymivS4fhel1YXN5ZaheusWlw3yK1qMzSOpbyVw3BCgnP6U4fDrTob5rYX13dee8VrAWtsGKaSHzQ7hX4UDjvk9qPr1HXULHmVFd1pngKC41LULG41SdJLO6gs8xW4cGWQHk/MPlGOorVm+E7WK2n9o6ldB5bGeeYQWoPlTRDd5XLDO5cEH36U5Y2hHeX9Wv+Q+RnmFFepn4RtD5El5q8sMElpFLIxgVfKmZwpiJZgDgMDnv6VV1D4VzafFo81/qxt472+a2ume1YC1Tny5DzyGA9sULHUHtIXKzzaiu28beB4vDFpA019M9zPO8axOIlwquFDYDktkHOVyPeujT4RWMl5dWkPiRnntiqyQiOLeu7oxHmdCOQv3j2FDx1BRUnLRj5Hex5NRXoQ+H2n/8JTpmgvr7Rm8gEpmeNAASMquzdlSTxl9o96s23wvhl1yy0WbWntLu5snumM6RgRFc4RlDlhk4G7pzQ8bRXXz2Yckr2PNKK9UX4Sw/2qmmNrF2sy6i9ldSfZFKQqkYd5OGyRyBiq9v8LUmngsX1S5tr6V7mMia2URqYWUZzuzhgwPTiksfQf2vzDkd7Hl9wxWIkdapfaZFA3wtz3HavYtK+EY1i1nls9aljaOYwpDc2uySVlkKPtG7GMAkevSvJJGMd5PbspAikZA2DzhiP6V04fEU6t1F3sZyTRXF2zD5YWPAIPOKeJ33qhhIJ6nsKHmeM7fJYjOBt9KEuGb/AJYt79f8K6fkSDTsrBfIc5zyKWKZnk2mJkHqe9NW4k2bjA2P1oS4ZmVTCwycfQe9FgF85u0bflRT45S4OY2GCR9aKQD4tSkhjlvIfMhe3f5XDFT9QRyOtWY/E2ow2yW9vqWoJbSDcyLPIqAE9SAcYJp+kaTDqGowaYJUgF7MsZeVjsVicAnHQZx0rtU+DOqGMGe7s7edThoG83933HmELtUEcjNcVWrTg7TZurHCweIL2WJ1a8vv3wZpgsrspzxluecgd6W58UahdWiK+p6lcRdo5J3YALyDjJGB+ldfrHwl1fR/EFjo9xJbG5vIp5IDHI5SRIgTnpznt/SmXfwnvbMRwXF1bLdTW73cMAaUySxqBv5A6jONpPOKj29Gyd1/X/DDsr7HMSeLNUuFaKTV9WmUKeGuJCrAdQMnmoF8UXf9pR3g1S/W7ePHnmZxLtxwu7Oce1ddf/C/yY7+NtWsy1nHEZECSr+9mxttwcf608fL27kVb1v4SXGnanexrdKIrQ20auXkm8wzDg5VQMA5BJHGO9L6xQ2uv6t/mgSTOOXxTqpsHuItX1Qxhidv2pxlj369/Wq8/ibWod8dxfX2ZNscoW7dg0Z9fUD0Negf8KjuGn1WzsbpRFYkJdG4SQ5faSX3beI+PvHpxVYfCt21+00O1vIzfNaG6kkmMjLKQu7EXy5fg8KMnrSWJw72a7/qCXkcTZa9qFxIkYvboLCu+Ii4YhMfKNvPHHHHbioYvFOpxyyst7exvNGod1uXHmDOArHPOB0zXdaT8H9Qu4rK4hv7S3jmUhiZJV8h93yxOMZ3N1Aq3L8ENY/sm6vo7mwltrZS8wJkWRAqlgShGR0I/wDrUSxeHWjkhqKvsef6Vr2p+fcLb309v5uRL5VzIGkxx82MA/mavJqWpIzsmo3is53OROwLHGMnnk44rc0f4bapNoGn+IIriGGyvhNIwklc/Z40G4uy46N2xkmm23hNbhdOMeu6fjVJjFYZjl/f4YKT9z5eT0PpWvtaWuv9f0iGuq2MiDWNXty5g1bUIjIxZyly67mPUnB5NMGqamsxmXUr0SkqS4uH3Er93nOeO3pXSN4B1ArrjR3sDHRkDzoYpBI4JxlUwTtHdzwO9ZnjPwzeeFtQt7O8nhuDcW6XCSQhvLZWGRtYgBh7rkURq0ZS5YvX+mJxaM+bVdUnt2t5tTvpYWbe0b3DspbrkgnGfeo1v75ZXlW+uhJIys7iZtzMOhJzyR29Kr0VtyrsI0Drmtl43Os6kWiz5bfanymeuOeKY2r6s0AgbVb9ogCAhuXKgHqMZxVKilyR7BctPqWoukkb6heMkufMUzsQ+Rg5GeeAOvpRJqWoyf6zULx+CvzTseD1HXocD8qq0U+VdgLF5rOrY89tSv5JV2gMblywA6c5zx29KyPtMjMT5LliSSSTyfXOKtXTMkJZVLHjgVUW4c5/0dwR29q1hFJaIiQCeToYGBpEuJW48hs+/FO8+T/n3bp/ntSGeQBf3DElc57D2q7CFSZ2YL5RXPc54/SjzpAfmhb8AaeJP3W8qc4zt5zTBcN5ir5D4Jxn0pAEs7K+0RM3vz/hRSubjcdgTHuD/jRTVgNJY51YMsUoIIIIU8EVrap4g8S6pK8moahe3LvMk7F16yIAqt07AAV+h1FfFviVN3dL8f8AgHX7HzPzyu/EXie7nt5rnUb2aS2SSOFnXOxZPvgcdDk1PB4t8XwBRDqt6hQAIRGMoBjhTjKjgZA4OOc1+g1FT/rFC1vYr7/+AHsfM/Pr/hLvFfy4uyNtwblcWMXEx6yD5OG/2utV77xF4ovraO3vdSv7mOKRZUEoLEOrblOSM8Hkc1+htFC4hpragvv/AOAP2T7n58DxV4rW4kuI7+4illk82V4rdEMj4I3NtUbjgkc5ph8S+JTqK6j9pf7Yq7ROLSMPjtk7OcYGCenav0Koo/1hp/8APhff/wAAPYvufnsninxarTMuragDPcpdS8ffmQYVzx1FR2PiLxNY29xb2mo30MVwZGmRRxIZBh88c5FfobRR/rDD/nwvv/4Aeyfc/PeDxX4uggS3i1bUFgSNIlixmMIgIVQpGMYJ7c9801PE3idPuXs64k8xMW6fu24PyfL8g4HC4FfoVRR/rDD/AJ8L7/8AgC9j5n55J4h8RxyXUkNxJA92CJ2htUjL568qowT3IwT3qrq+o6xqzQHUZZ5/s8flwjygqovoAoAH9a/ReimuI4p3VFff/wAAPY+Z+bXkzf8APGT/AL4NHkzf88ZP++DX6S0Vf+s//Tr8f+AHsfM/NryZv+eMn/fBo8mb/njJ/wB8Gv0loo/1n/6dfj/wA9j5n5teTN/zxk/74NHkzf8APGT/AL4NfpLRR/rP/wBOvx/4Aex8z81rmOdYWZbeRj6bDVMtdY4sps9/lP8AhzX6Wap/x4yfhWFXTR4i5439n+P/AADCrHldj87913nH2GYYHPyH/Cnp9pZgDaSqD3Kn/Cv0NorX/WD/AKd/j/wDM/PjyZf+eMn/AHwaPKm/54yf98Gv0Hopf2//ANO/x/4AXPz48qb/AJ4yf98Giv0Hop/2/wD9O/x/4AXP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7" name="Téglalap 46">
            <a:extLst>
              <a:ext uri="{FF2B5EF4-FFF2-40B4-BE49-F238E27FC236}">
                <a16:creationId xmlns:a16="http://schemas.microsoft.com/office/drawing/2014/main" id="{98554FE0-4ED7-4D82-A9A0-9F9BD907EEBF}"/>
              </a:ext>
            </a:extLst>
          </p:cNvPr>
          <p:cNvSpPr/>
          <p:nvPr/>
        </p:nvSpPr>
        <p:spPr>
          <a:xfrm>
            <a:off x="3728851" y="1830795"/>
            <a:ext cx="783352" cy="2731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17D596A3-4046-A871-D703-5FB81CA9EBF7}"/>
              </a:ext>
            </a:extLst>
          </p:cNvPr>
          <p:cNvSpPr/>
          <p:nvPr/>
        </p:nvSpPr>
        <p:spPr>
          <a:xfrm>
            <a:off x="1567543" y="1124210"/>
            <a:ext cx="2517569" cy="569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10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2" grpId="0" animBg="1"/>
      <p:bldP spid="60" grpId="0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636749A0-7006-413F-B063-AAB403DD7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" t="13270" r="12636" b="4574"/>
          <a:stretch/>
        </p:blipFill>
        <p:spPr>
          <a:xfrm>
            <a:off x="1001" y="1261277"/>
            <a:ext cx="9142999" cy="5498306"/>
          </a:xfrm>
          <a:prstGeom prst="rect">
            <a:avLst/>
          </a:prstGeom>
        </p:spPr>
      </p:pic>
      <p:sp>
        <p:nvSpPr>
          <p:cNvPr id="8" name="Tartalom helye 7"/>
          <p:cNvSpPr>
            <a:spLocks noGrp="1"/>
          </p:cNvSpPr>
          <p:nvPr>
            <p:ph idx="1"/>
          </p:nvPr>
        </p:nvSpPr>
        <p:spPr>
          <a:xfrm>
            <a:off x="5657538" y="3072815"/>
            <a:ext cx="2614884" cy="2691145"/>
          </a:xfrm>
          <a:solidFill>
            <a:schemeClr val="accent4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dirty="0" err="1">
                <a:latin typeface="Berlin Sans FB" panose="020E0602020502020306" pitchFamily="34" charset="0"/>
              </a:rPr>
              <a:t>You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can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ask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for</a:t>
            </a:r>
            <a:r>
              <a:rPr lang="hu-HU" dirty="0">
                <a:latin typeface="Berlin Sans FB" panose="020E0602020502020306" pitchFamily="34" charset="0"/>
              </a:rPr>
              <a:t> VPN </a:t>
            </a:r>
            <a:r>
              <a:rPr lang="hu-HU" dirty="0" err="1">
                <a:latin typeface="Berlin Sans FB" panose="020E0602020502020306" pitchFamily="34" charset="0"/>
              </a:rPr>
              <a:t>remote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access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to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the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databases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on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your</a:t>
            </a:r>
            <a:r>
              <a:rPr lang="hu-HU" dirty="0">
                <a:latin typeface="Berlin Sans FB" panose="020E0602020502020306" pitchFamily="34" charset="0"/>
              </a:rPr>
              <a:t> computer </a:t>
            </a:r>
            <a:r>
              <a:rPr lang="hu-HU" dirty="0" err="1">
                <a:latin typeface="Berlin Sans FB" panose="020E0602020502020306" pitchFamily="34" charset="0"/>
              </a:rPr>
              <a:t>by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following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the</a:t>
            </a:r>
            <a:r>
              <a:rPr lang="hu-HU" dirty="0">
                <a:latin typeface="Berlin Sans FB" panose="020E0602020502020306" pitchFamily="34" charset="0"/>
              </a:rPr>
              <a:t> </a:t>
            </a:r>
            <a:r>
              <a:rPr lang="hu-HU" dirty="0" err="1">
                <a:latin typeface="Berlin Sans FB" panose="020E0602020502020306" pitchFamily="34" charset="0"/>
              </a:rPr>
              <a:t>information</a:t>
            </a:r>
            <a:r>
              <a:rPr lang="hu-HU" dirty="0"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4</a:t>
            </a:fld>
            <a:endParaRPr lang="hu-HU"/>
          </a:p>
        </p:txBody>
      </p:sp>
      <p:cxnSp>
        <p:nvCxnSpPr>
          <p:cNvPr id="12" name="Egyenes összekötő nyíllal 11"/>
          <p:cNvCxnSpPr>
            <a:cxnSpLocks/>
          </p:cNvCxnSpPr>
          <p:nvPr/>
        </p:nvCxnSpPr>
        <p:spPr>
          <a:xfrm flipH="1">
            <a:off x="4723020" y="5017253"/>
            <a:ext cx="1058779" cy="1359017"/>
          </a:xfrm>
          <a:prstGeom prst="straightConnector1">
            <a:avLst/>
          </a:prstGeom>
          <a:ln w="28575">
            <a:solidFill>
              <a:srgbClr val="92D050"/>
            </a:solidFill>
            <a:prstDash val="soli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Cím 1"/>
          <p:cNvSpPr txBox="1">
            <a:spLocks/>
          </p:cNvSpPr>
          <p:nvPr/>
        </p:nvSpPr>
        <p:spPr>
          <a:xfrm>
            <a:off x="998586" y="277571"/>
            <a:ext cx="7055380" cy="789228"/>
          </a:xfrm>
          <a:prstGeom prst="rect">
            <a:avLst/>
          </a:prstGeo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VPN (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virtual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private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network</a:t>
            </a:r>
            <a:r>
              <a:rPr lang="hu-HU" sz="30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) </a:t>
            </a:r>
            <a:r>
              <a:rPr lang="hu-HU" sz="30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access</a:t>
            </a:r>
            <a:endParaRPr lang="hu-HU" sz="3000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0" name="Téglalap 19">
            <a:extLst>
              <a:ext uri="{FF2B5EF4-FFF2-40B4-BE49-F238E27FC236}">
                <a16:creationId xmlns:a16="http://schemas.microsoft.com/office/drawing/2014/main" id="{1548132E-4950-44C3-9105-080A8006819F}"/>
              </a:ext>
            </a:extLst>
          </p:cNvPr>
          <p:cNvSpPr/>
          <p:nvPr/>
        </p:nvSpPr>
        <p:spPr>
          <a:xfrm>
            <a:off x="3699631" y="6473705"/>
            <a:ext cx="1193003" cy="2477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F4DAAE89-52DE-99C0-C1D5-80C433EAD1D0}"/>
              </a:ext>
            </a:extLst>
          </p:cNvPr>
          <p:cNvSpPr/>
          <p:nvPr/>
        </p:nvSpPr>
        <p:spPr>
          <a:xfrm>
            <a:off x="1579418" y="1261277"/>
            <a:ext cx="2505694" cy="436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523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0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4709" y="1515291"/>
            <a:ext cx="8221141" cy="459780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hu-HU" sz="3000" dirty="0">
                <a:solidFill>
                  <a:srgbClr val="00B0F0"/>
                </a:solidFill>
                <a:latin typeface="Berlin Sans FB" panose="020E0602020502020306" pitchFamily="34" charset="0"/>
              </a:rPr>
              <a:t>AK </a:t>
            </a:r>
            <a:r>
              <a:rPr lang="hu-HU" sz="30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Journals</a:t>
            </a:r>
            <a:r>
              <a:rPr lang="hu-HU" sz="30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30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https://akjournals.com</a:t>
            </a:r>
          </a:p>
          <a:p>
            <a:pPr marL="0" indent="0" defTabSz="360363">
              <a:buClr>
                <a:srgbClr val="C00000"/>
              </a:buClr>
              <a:buNone/>
            </a:pPr>
            <a:r>
              <a:rPr lang="hu-HU" sz="1400" dirty="0">
                <a:latin typeface="Berlin Sans FB" panose="020E0602020502020306" pitchFamily="34" charset="0"/>
              </a:rPr>
              <a:t>	</a:t>
            </a:r>
            <a:r>
              <a:rPr lang="hu-HU" sz="1800" dirty="0" err="1">
                <a:latin typeface="Berlin Sans FB" panose="020E0602020502020306" pitchFamily="34" charset="0"/>
              </a:rPr>
              <a:t>Hungarian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authors</a:t>
            </a:r>
            <a:r>
              <a:rPr lang="hu-HU" sz="1800" dirty="0">
                <a:latin typeface="Berlin Sans FB" panose="020E0602020502020306" pitchFamily="34" charset="0"/>
              </a:rPr>
              <a:t>’ </a:t>
            </a:r>
            <a:r>
              <a:rPr lang="hu-HU" sz="1800" dirty="0" err="1">
                <a:latin typeface="Berlin Sans FB" panose="020E0602020502020306" pitchFamily="34" charset="0"/>
              </a:rPr>
              <a:t>peer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reviewed</a:t>
            </a:r>
            <a:r>
              <a:rPr lang="hu-HU" sz="1800" dirty="0">
                <a:latin typeface="Berlin Sans FB" panose="020E0602020502020306" pitchFamily="34" charset="0"/>
              </a:rPr>
              <a:t> </a:t>
            </a:r>
            <a:r>
              <a:rPr lang="hu-HU" sz="1800" dirty="0" err="1">
                <a:latin typeface="Berlin Sans FB" panose="020E0602020502020306" pitchFamily="34" charset="0"/>
              </a:rPr>
              <a:t>articles</a:t>
            </a:r>
            <a:endParaRPr lang="hu-HU" sz="1800" dirty="0">
              <a:latin typeface="Berlin Sans FB" panose="020E0602020502020306" pitchFamily="34" charset="0"/>
            </a:endParaRPr>
          </a:p>
          <a:p>
            <a:pPr marL="0" indent="0" defTabSz="360363">
              <a:buClr>
                <a:srgbClr val="C00000"/>
              </a:buClr>
              <a:buNone/>
            </a:pPr>
            <a:endParaRPr lang="hu-HU" sz="1800" dirty="0">
              <a:latin typeface="Berlin Sans FB" panose="020E0602020502020306" pitchFamily="34" charset="0"/>
            </a:endParaRPr>
          </a:p>
          <a:p>
            <a:pPr marL="0" indent="0">
              <a:buClr>
                <a:srgbClr val="C00000"/>
              </a:buClr>
              <a:buNone/>
            </a:pPr>
            <a:endParaRPr lang="hu-HU" sz="1800" dirty="0">
              <a:latin typeface="Berlin Sans FB" panose="020E0602020502020306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5</a:t>
            </a:fld>
            <a:endParaRPr lang="hu-HU"/>
          </a:p>
        </p:txBody>
      </p:sp>
      <p:sp>
        <p:nvSpPr>
          <p:cNvPr id="6" name="Cím 5"/>
          <p:cNvSpPr txBox="1">
            <a:spLocks/>
          </p:cNvSpPr>
          <p:nvPr/>
        </p:nvSpPr>
        <p:spPr>
          <a:xfrm>
            <a:off x="520700" y="162906"/>
            <a:ext cx="6925847" cy="949919"/>
          </a:xfrm>
          <a:prstGeom prst="rect">
            <a:avLst/>
          </a:prstGeo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Journal </a:t>
            </a:r>
            <a:r>
              <a:rPr lang="hu-HU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database</a:t>
            </a:r>
            <a:endParaRPr lang="hu-HU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76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80354" y="227503"/>
            <a:ext cx="7429693" cy="949919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E-book and </a:t>
            </a:r>
            <a:r>
              <a:rPr lang="hu-HU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journal</a:t>
            </a:r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hu-HU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databases</a:t>
            </a:r>
            <a:endParaRPr lang="hu-HU" dirty="0">
              <a:solidFill>
                <a:schemeClr val="accent4">
                  <a:lumMod val="40000"/>
                  <a:lumOff val="6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316525" y="1063425"/>
            <a:ext cx="8335109" cy="56187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sz="1800" dirty="0">
              <a:solidFill>
                <a:srgbClr val="00B0F0"/>
              </a:solidFill>
              <a:latin typeface="Berlin Sans FB" panose="020E0602020502020306" pitchFamily="34" charset="0"/>
            </a:endParaRPr>
          </a:p>
          <a:p>
            <a:r>
              <a:rPr lang="hu-HU" sz="1800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Emerald</a:t>
            </a:r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http://emeraldinsight.com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i="1" u="sng" dirty="0">
                <a:latin typeface="Berlin Sans FB" panose="020E0602020502020306" pitchFamily="34" charset="0"/>
              </a:rPr>
              <a:t>Main </a:t>
            </a:r>
            <a:r>
              <a:rPr lang="hu-HU" sz="1800" i="1" u="sng" dirty="0" err="1">
                <a:latin typeface="Berlin Sans FB" panose="020E0602020502020306" pitchFamily="34" charset="0"/>
              </a:rPr>
              <a:t>fields</a:t>
            </a:r>
            <a:r>
              <a:rPr lang="hu-HU" sz="1800" i="1" u="sng" dirty="0">
                <a:latin typeface="Berlin Sans FB" panose="020E0602020502020306" pitchFamily="34" charset="0"/>
              </a:rPr>
              <a:t> of </a:t>
            </a:r>
            <a:r>
              <a:rPr lang="hu-HU" sz="1800" i="1" u="sng" dirty="0" err="1">
                <a:latin typeface="Berlin Sans FB" panose="020E0602020502020306" pitchFamily="34" charset="0"/>
              </a:rPr>
              <a:t>science</a:t>
            </a:r>
            <a:r>
              <a:rPr lang="hu-HU" sz="1800" i="1" u="sng" dirty="0">
                <a:latin typeface="Berlin Sans FB" panose="020E0602020502020306" pitchFamily="34" charset="0"/>
              </a:rPr>
              <a:t>:</a:t>
            </a:r>
            <a:br>
              <a:rPr lang="hu-HU" sz="1800" i="1" u="sng" dirty="0"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Marketing, management, business </a:t>
            </a:r>
            <a:r>
              <a:rPr lang="hu-HU" sz="1800" dirty="0" err="1">
                <a:latin typeface="Berlin Sans FB" panose="020E0602020502020306" pitchFamily="34" charset="0"/>
              </a:rPr>
              <a:t>sciences</a:t>
            </a:r>
            <a:r>
              <a:rPr lang="hu-HU" sz="1800" dirty="0">
                <a:latin typeface="Berlin Sans FB" panose="020E0602020502020306" pitchFamily="34" charset="0"/>
              </a:rPr>
              <a:t>, </a:t>
            </a:r>
            <a:r>
              <a:rPr lang="hu-HU" sz="1800" dirty="0" err="1">
                <a:latin typeface="Berlin Sans FB" panose="020E0602020502020306" pitchFamily="34" charset="0"/>
              </a:rPr>
              <a:t>tourism</a:t>
            </a:r>
            <a:r>
              <a:rPr lang="hu-HU" sz="1800" dirty="0">
                <a:latin typeface="Berlin Sans FB" panose="020E0602020502020306" pitchFamily="34" charset="0"/>
              </a:rPr>
              <a:t>, </a:t>
            </a:r>
            <a:r>
              <a:rPr lang="hu-HU" sz="1800" dirty="0" err="1">
                <a:latin typeface="Berlin Sans FB" panose="020E0602020502020306" pitchFamily="34" charset="0"/>
              </a:rPr>
              <a:t>hospitality</a:t>
            </a:r>
            <a:endParaRPr lang="hu-HU" sz="1800" dirty="0">
              <a:latin typeface="Berlin Sans FB" panose="020E0602020502020306" pitchFamily="34" charset="0"/>
            </a:endParaRPr>
          </a:p>
          <a:p>
            <a:r>
              <a:rPr lang="hu-HU" sz="1800" dirty="0">
                <a:solidFill>
                  <a:srgbClr val="00B0F0"/>
                </a:solidFill>
                <a:latin typeface="Berlin Sans FB" panose="020E0602020502020306" pitchFamily="34" charset="0"/>
              </a:rPr>
              <a:t>SpringerLink: </a:t>
            </a:r>
            <a: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  <a:t>http://link.springer.com</a:t>
            </a:r>
            <a:br>
              <a:rPr lang="hu-HU" sz="1800" u="sng" dirty="0">
                <a:solidFill>
                  <a:srgbClr val="92D050"/>
                </a:solidFill>
                <a:latin typeface="Berlin Sans FB" panose="020E0602020502020306" pitchFamily="34" charset="0"/>
              </a:rPr>
            </a:br>
            <a:r>
              <a:rPr lang="hu-HU" sz="1800" dirty="0">
                <a:latin typeface="Berlin Sans FB" panose="020E0602020502020306" pitchFamily="34" charset="0"/>
              </a:rPr>
              <a:t>A</a:t>
            </a:r>
            <a:r>
              <a:rPr lang="en-US" sz="1800" dirty="0" err="1">
                <a:latin typeface="Berlin Sans FB" panose="020E0602020502020306" pitchFamily="34" charset="0"/>
              </a:rPr>
              <a:t>cademic</a:t>
            </a:r>
            <a:r>
              <a:rPr lang="en-US" sz="1800" dirty="0">
                <a:latin typeface="Berlin Sans FB" panose="020E0602020502020306" pitchFamily="34" charset="0"/>
              </a:rPr>
              <a:t> journals, handbooks, conference presentations, monographs, protocols</a:t>
            </a:r>
            <a:r>
              <a:rPr lang="hu-HU" sz="1800" dirty="0">
                <a:latin typeface="Berlin Sans FB" panose="020E0602020502020306" pitchFamily="34" charset="0"/>
              </a:rPr>
              <a:t> and more</a:t>
            </a:r>
          </a:p>
        </p:txBody>
      </p:sp>
    </p:spTree>
    <p:extLst>
      <p:ext uri="{BB962C8B-B14F-4D97-AF65-F5344CB8AC3E}">
        <p14:creationId xmlns:p14="http://schemas.microsoft.com/office/powerpoint/2010/main" val="44208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10">
            <a:extLst>
              <a:ext uri="{FF2B5EF4-FFF2-40B4-BE49-F238E27FC236}">
                <a16:creationId xmlns:a16="http://schemas.microsoft.com/office/drawing/2014/main" id="{220EE474-CAD8-4067-AACC-5B5D49BC3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94" y="1529071"/>
            <a:ext cx="9198188" cy="4304004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4312" y="19125"/>
            <a:ext cx="7055380" cy="1168237"/>
          </a:xfrm>
          <a:effectLst>
            <a:outerShdw blurRad="444500" dist="50800" dir="5400000" algn="ctr" rotWithShape="0">
              <a:srgbClr val="000000">
                <a:alpha val="9900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How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to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search</a:t>
            </a:r>
            <a:b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</a:b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sx="1000" sy="1000" algn="ctr" rotWithShape="0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Emerald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 Demi" panose="020E0802020502020306" pitchFamily="34" charset="0"/>
              </a:rPr>
              <a:t>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7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4994519" y="4703390"/>
            <a:ext cx="1025453" cy="34119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>
            <a:cxnSpLocks/>
          </p:cNvCxnSpPr>
          <p:nvPr/>
        </p:nvCxnSpPr>
        <p:spPr>
          <a:xfrm flipV="1">
            <a:off x="6019972" y="4087830"/>
            <a:ext cx="700868" cy="52607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6457950" y="3576478"/>
            <a:ext cx="2230689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Advanced </a:t>
            </a:r>
            <a:r>
              <a:rPr lang="hu-HU" dirty="0" err="1">
                <a:solidFill>
                  <a:sysClr val="windowText" lastClr="000000"/>
                </a:solidFill>
                <a:latin typeface="Berlin Sans FB" panose="020E0602020502020306" pitchFamily="34" charset="0"/>
              </a:rPr>
              <a:t>search</a:t>
            </a:r>
            <a:endParaRPr lang="hu-HU" dirty="0">
              <a:solidFill>
                <a:sysClr val="windowText" lastClr="00000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0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ntr" presetSubtype="6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rtalom helye 4">
            <a:extLst>
              <a:ext uri="{FF2B5EF4-FFF2-40B4-BE49-F238E27FC236}">
                <a16:creationId xmlns:a16="http://schemas.microsoft.com/office/drawing/2014/main" id="{23A18D33-11B7-4B60-9B4E-9F499A3D5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575" r="15040" b="575"/>
          <a:stretch/>
        </p:blipFill>
        <p:spPr>
          <a:xfrm>
            <a:off x="16083" y="1295617"/>
            <a:ext cx="9127917" cy="4193342"/>
          </a:xfr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4312" y="126124"/>
            <a:ext cx="7055380" cy="771398"/>
          </a:xfrm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/>
          <a:lstStyle/>
          <a:p>
            <a:pPr algn="ctr"/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Advanced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search</a:t>
            </a:r>
            <a:endParaRPr lang="hu-HU" sz="3600" dirty="0">
              <a:solidFill>
                <a:schemeClr val="accent4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8</a:t>
            </a:fld>
            <a:endParaRPr lang="hu-HU"/>
          </a:p>
        </p:txBody>
      </p:sp>
      <p:sp>
        <p:nvSpPr>
          <p:cNvPr id="7" name="Téglalap 6"/>
          <p:cNvSpPr/>
          <p:nvPr/>
        </p:nvSpPr>
        <p:spPr>
          <a:xfrm>
            <a:off x="2848472" y="3163052"/>
            <a:ext cx="1525408" cy="26594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>
            <a:off x="2848472" y="4598618"/>
            <a:ext cx="2388358" cy="285082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0" name="Egyenes összekötő nyíllal 9"/>
          <p:cNvCxnSpPr/>
          <p:nvPr/>
        </p:nvCxnSpPr>
        <p:spPr>
          <a:xfrm flipV="1">
            <a:off x="6056564" y="4915202"/>
            <a:ext cx="787039" cy="4224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04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rtalom helye 5">
            <a:extLst>
              <a:ext uri="{FF2B5EF4-FFF2-40B4-BE49-F238E27FC236}">
                <a16:creationId xmlns:a16="http://schemas.microsoft.com/office/drawing/2014/main" id="{6AD791BA-BCB9-4726-80D9-998847B5D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/>
          <a:stretch/>
        </p:blipFill>
        <p:spPr>
          <a:xfrm>
            <a:off x="0" y="985696"/>
            <a:ext cx="9144000" cy="516393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3EB5E-C694-427E-B2B2-24D1F56AF70C}" type="slidenum">
              <a:rPr lang="hu-HU" smtClean="0"/>
              <a:t>9</a:t>
            </a:fld>
            <a:endParaRPr lang="hu-HU"/>
          </a:p>
        </p:txBody>
      </p:sp>
      <p:sp>
        <p:nvSpPr>
          <p:cNvPr id="2" name="Szövegdoboz 1"/>
          <p:cNvSpPr txBox="1"/>
          <p:nvPr/>
        </p:nvSpPr>
        <p:spPr>
          <a:xfrm>
            <a:off x="1794684" y="132641"/>
            <a:ext cx="5554639" cy="646331"/>
          </a:xfrm>
          <a:prstGeom prst="rect">
            <a:avLst/>
          </a:prstGeom>
          <a:noFill/>
          <a:effectLst>
            <a:outerShdw blurRad="177800" dist="50800" dir="54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Result</a:t>
            </a:r>
            <a:r>
              <a:rPr lang="hu-HU" sz="36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hu-HU" sz="36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list</a:t>
            </a:r>
            <a:endParaRPr lang="hu-HU" sz="3600" dirty="0">
              <a:solidFill>
                <a:schemeClr val="accent4">
                  <a:lumMod val="40000"/>
                  <a:lumOff val="60000"/>
                </a:schemeClr>
              </a:solidFill>
              <a:latin typeface="Berlin Sans FB" panose="020E0602020502020306" pitchFamily="34" charset="0"/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flipH="1" flipV="1">
            <a:off x="5994403" y="2750404"/>
            <a:ext cx="435761" cy="324546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églalap 13"/>
          <p:cNvSpPr/>
          <p:nvPr/>
        </p:nvSpPr>
        <p:spPr>
          <a:xfrm>
            <a:off x="4099560" y="3005328"/>
            <a:ext cx="944880" cy="52322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5517159" y="4317918"/>
            <a:ext cx="4391" cy="53266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4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2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6" accel="40000" decel="4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Té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é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éma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Egyéni tervezé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Téma1</Template>
  <TotalTime>145</TotalTime>
  <Words>430</Words>
  <Application>Microsoft Office PowerPoint</Application>
  <PresentationFormat>Diavetítés a képernyőre (4:3 oldalarány)</PresentationFormat>
  <Paragraphs>74</Paragraphs>
  <Slides>17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9</vt:i4>
      </vt:variant>
      <vt:variant>
        <vt:lpstr>Diacímek</vt:lpstr>
      </vt:variant>
      <vt:variant>
        <vt:i4>17</vt:i4>
      </vt:variant>
    </vt:vector>
  </HeadingPairs>
  <TitlesOfParts>
    <vt:vector size="32" baseType="lpstr">
      <vt:lpstr>Arial</vt:lpstr>
      <vt:lpstr>Berlin Sans FB</vt:lpstr>
      <vt:lpstr>Berlin Sans FB Demi</vt:lpstr>
      <vt:lpstr>Calibri</vt:lpstr>
      <vt:lpstr>Segoe UI Semilight</vt:lpstr>
      <vt:lpstr>Wingdings</vt:lpstr>
      <vt:lpstr>Téma1</vt:lpstr>
      <vt:lpstr>Egyéni tervezés</vt:lpstr>
      <vt:lpstr>1_Egyéni tervezés</vt:lpstr>
      <vt:lpstr>2_Egyéni tervezés</vt:lpstr>
      <vt:lpstr>1_Téma1</vt:lpstr>
      <vt:lpstr>Téma2</vt:lpstr>
      <vt:lpstr>9_Egyéni tervezés</vt:lpstr>
      <vt:lpstr>10_Egyéni tervezés</vt:lpstr>
      <vt:lpstr>11_Egyéni tervezés</vt:lpstr>
      <vt:lpstr>PowerPoint-bemutató</vt:lpstr>
      <vt:lpstr>PowerPoint-bemutató</vt:lpstr>
      <vt:lpstr>PowerPoint-bemutató</vt:lpstr>
      <vt:lpstr>PowerPoint-bemutató</vt:lpstr>
      <vt:lpstr>PowerPoint-bemutató</vt:lpstr>
      <vt:lpstr>E-book and journal databases</vt:lpstr>
      <vt:lpstr>How to search in Emerald?</vt:lpstr>
      <vt:lpstr>Advanced search</vt:lpstr>
      <vt:lpstr>PowerPoint-bemutató</vt:lpstr>
      <vt:lpstr>How to search in SpringerLink?</vt:lpstr>
      <vt:lpstr>Advanced search</vt:lpstr>
      <vt:lpstr>PowerPoint-bemutató</vt:lpstr>
      <vt:lpstr>Special databases</vt:lpstr>
      <vt:lpstr>PowerPoint-bemutató</vt:lpstr>
      <vt:lpstr>Advanced search</vt:lpstr>
      <vt:lpstr>Result list of advanced search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Bakos Katalin Mária</dc:creator>
  <cp:lastModifiedBy>Herczeg Renáta</cp:lastModifiedBy>
  <cp:revision>406</cp:revision>
  <dcterms:created xsi:type="dcterms:W3CDTF">2017-06-06T07:25:37Z</dcterms:created>
  <dcterms:modified xsi:type="dcterms:W3CDTF">2025-01-24T11:51:17Z</dcterms:modified>
</cp:coreProperties>
</file>