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sldIdLst>
    <p:sldId id="256" r:id="rId5"/>
    <p:sldId id="257" r:id="rId6"/>
    <p:sldId id="295" r:id="rId7"/>
    <p:sldId id="294" r:id="rId8"/>
    <p:sldId id="260" r:id="rId9"/>
    <p:sldId id="275" r:id="rId10"/>
    <p:sldId id="262" r:id="rId11"/>
    <p:sldId id="263" r:id="rId12"/>
    <p:sldId id="267" r:id="rId13"/>
    <p:sldId id="278" r:id="rId14"/>
    <p:sldId id="279" r:id="rId15"/>
    <p:sldId id="266" r:id="rId16"/>
    <p:sldId id="276" r:id="rId17"/>
    <p:sldId id="277" r:id="rId18"/>
    <p:sldId id="284" r:id="rId19"/>
    <p:sldId id="265" r:id="rId20"/>
    <p:sldId id="286" r:id="rId21"/>
    <p:sldId id="281" r:id="rId22"/>
    <p:sldId id="282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74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B8D2D-DB7A-4253-A577-8008A4A7D91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525AD-A28C-446C-9132-61D46632FE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0795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2" y="844551"/>
            <a:ext cx="53435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3" y="3232151"/>
            <a:ext cx="53435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508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6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2464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272088" y="3274616"/>
            <a:ext cx="721995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272088" y="5711031"/>
            <a:ext cx="691991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9501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588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7030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3982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969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21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949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287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271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762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8022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428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86300" y="3139282"/>
            <a:ext cx="75056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86300" y="5528469"/>
            <a:ext cx="75057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097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2867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431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270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0325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9706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838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6837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5240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29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4711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5270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ctrTitle"/>
          </p:nvPr>
        </p:nvSpPr>
        <p:spPr>
          <a:xfrm>
            <a:off x="4686300" y="3139282"/>
            <a:ext cx="75056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8" name="Alcím 2"/>
          <p:cNvSpPr>
            <a:spLocks noGrp="1"/>
          </p:cNvSpPr>
          <p:nvPr>
            <p:ph type="subTitle" idx="1"/>
          </p:nvPr>
        </p:nvSpPr>
        <p:spPr>
          <a:xfrm>
            <a:off x="4686300" y="5528469"/>
            <a:ext cx="75057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26288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2166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1169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4734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880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24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753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9578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587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8349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7058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734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410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433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568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072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385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749BA-7F3E-4B2F-9150-9579A0130FDA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12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000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13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177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statinfo.ksh.hu/Statinfo/themeSelector.jsp?&amp;lang=hu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akademiai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ccess.hu/" TargetMode="External"/><Relationship Id="rId2" Type="http://schemas.openxmlformats.org/officeDocument/2006/relationships/hyperlink" Target="https://edu.interkonyv.hu/mainPag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zaktars.hu/" TargetMode="External"/><Relationship Id="rId5" Type="http://schemas.openxmlformats.org/officeDocument/2006/relationships/hyperlink" Target="https://mersz.hu/" TargetMode="External"/><Relationship Id="rId4" Type="http://schemas.openxmlformats.org/officeDocument/2006/relationships/hyperlink" Target="https://zeusz.kossuth.hu/start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5">
            <a:extLst>
              <a:ext uri="{FF2B5EF4-FFF2-40B4-BE49-F238E27FC236}">
                <a16:creationId xmlns:a16="http://schemas.microsoft.com/office/drawing/2014/main" id="{C0E1F00F-CFFF-4C70-9D5D-42D4C1BB152C}"/>
              </a:ext>
            </a:extLst>
          </p:cNvPr>
          <p:cNvSpPr txBox="1">
            <a:spLocks/>
          </p:cNvSpPr>
          <p:nvPr/>
        </p:nvSpPr>
        <p:spPr>
          <a:xfrm>
            <a:off x="606055" y="660400"/>
            <a:ext cx="4529470" cy="2882900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5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Előfizetett adatbázisaink</a:t>
            </a:r>
            <a:endParaRPr lang="hu-HU" sz="30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8BF2DF6-775C-41D0-A9F4-9BB36FC5A0E1}"/>
              </a:ext>
            </a:extLst>
          </p:cNvPr>
          <p:cNvSpPr txBox="1"/>
          <p:nvPr/>
        </p:nvSpPr>
        <p:spPr>
          <a:xfrm>
            <a:off x="2070340" y="4882551"/>
            <a:ext cx="2691441" cy="115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4292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2485" y="344830"/>
            <a:ext cx="7055380" cy="771398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18" y="1271526"/>
            <a:ext cx="11737364" cy="4557295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10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290427" y="3290776"/>
            <a:ext cx="1516690" cy="27644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290427" y="4868564"/>
            <a:ext cx="2060780" cy="276447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12" y="781594"/>
            <a:ext cx="11011350" cy="5266797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11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614257" y="132641"/>
            <a:ext cx="5554639" cy="646331"/>
          </a:xfrm>
          <a:prstGeom prst="rect">
            <a:avLst/>
          </a:prstGeom>
          <a:noFill/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Találati lista</a:t>
            </a:r>
          </a:p>
        </p:txBody>
      </p:sp>
      <p:sp>
        <p:nvSpPr>
          <p:cNvPr id="14" name="Téglalap 13"/>
          <p:cNvSpPr/>
          <p:nvPr/>
        </p:nvSpPr>
        <p:spPr>
          <a:xfrm>
            <a:off x="6525017" y="2954671"/>
            <a:ext cx="867096" cy="474329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10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97201" y="0"/>
            <a:ext cx="7055380" cy="1133773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SpringerLink</a:t>
            </a:r>
            <a:endParaRPr lang="hu-HU" sz="40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6" name="Tartalom helye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01" y="1256299"/>
            <a:ext cx="7700644" cy="557220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12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364658" y="2786312"/>
            <a:ext cx="1917291" cy="41408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6385862" y="1828800"/>
            <a:ext cx="1143000" cy="957512"/>
          </a:xfrm>
          <a:prstGeom prst="rect">
            <a:avLst/>
          </a:prstGeom>
          <a:noFill/>
          <a:ln w="76200" cmpd="sng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4134465" y="3322926"/>
            <a:ext cx="0" cy="85086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7625293" y="2292808"/>
            <a:ext cx="941628" cy="1474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3323302" y="4272033"/>
            <a:ext cx="3165798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Böngészés</a:t>
            </a:r>
            <a:r>
              <a:rPr lang="hu-HU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hu-HU" dirty="0">
                <a:latin typeface="Berlin Sans FB" panose="020E0602020502020306" pitchFamily="34" charset="0"/>
              </a:rPr>
              <a:t>témakörök</a:t>
            </a:r>
            <a:r>
              <a:rPr lang="hu-HU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hu-HU" dirty="0">
                <a:latin typeface="Berlin Sans FB" panose="020E0602020502020306" pitchFamily="34" charset="0"/>
              </a:rPr>
              <a:t>szerint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8663353" y="2108141"/>
            <a:ext cx="1758462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Összetett</a:t>
            </a:r>
            <a:r>
              <a:rPr lang="hu-HU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hu-HU" dirty="0">
                <a:latin typeface="Berlin Sans FB" panose="020E0602020502020306" pitchFamily="34" charset="0"/>
              </a:rPr>
              <a:t>keresés</a:t>
            </a:r>
          </a:p>
        </p:txBody>
      </p:sp>
    </p:spTree>
    <p:extLst>
      <p:ext uri="{BB962C8B-B14F-4D97-AF65-F5344CB8AC3E}">
        <p14:creationId xmlns:p14="http://schemas.microsoft.com/office/powerpoint/2010/main" val="27727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472264" y="72599"/>
            <a:ext cx="7055380" cy="1063423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13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08" y="1187116"/>
            <a:ext cx="7507292" cy="552416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84967" y="3296093"/>
            <a:ext cx="754912" cy="14885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4581526" y="5438776"/>
            <a:ext cx="276225" cy="219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3852531" y="3370521"/>
            <a:ext cx="67516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4581525" y="3216633"/>
            <a:ext cx="2099266" cy="307777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Konkrét kifejezésre keres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7260709" y="4284915"/>
            <a:ext cx="1073889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Berlin Sans FB" panose="020E0602020502020306" pitchFamily="34" charset="0"/>
              </a:rPr>
              <a:t>Címben keres</a:t>
            </a:r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6680792" y="4423413"/>
            <a:ext cx="48909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6645350" y="4884157"/>
            <a:ext cx="48909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7260707" y="4745658"/>
            <a:ext cx="2290874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Berlin Sans FB" panose="020E0602020502020306" pitchFamily="34" charset="0"/>
              </a:rPr>
              <a:t>Szerz</a:t>
            </a:r>
            <a:r>
              <a:rPr lang="hu-HU" sz="1100" dirty="0">
                <a:latin typeface="Berlin Sans FB" panose="020E0602020502020306" pitchFamily="34" charset="0"/>
              </a:rPr>
              <a:t>ő</a:t>
            </a:r>
            <a:r>
              <a:rPr lang="hu-HU" sz="1200" dirty="0">
                <a:latin typeface="Berlin Sans FB" panose="020E0602020502020306" pitchFamily="34" charset="0"/>
              </a:rPr>
              <a:t>re/szerkeszt</a:t>
            </a:r>
            <a:r>
              <a:rPr lang="hu-HU" sz="1100" dirty="0">
                <a:latin typeface="Berlin Sans FB" panose="020E0602020502020306" pitchFamily="34" charset="0"/>
              </a:rPr>
              <a:t>ő</a:t>
            </a:r>
            <a:r>
              <a:rPr lang="hu-HU" sz="1200" dirty="0">
                <a:latin typeface="Berlin Sans FB" panose="020E0602020502020306" pitchFamily="34" charset="0"/>
              </a:rPr>
              <a:t>re keres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140468" y="5394423"/>
            <a:ext cx="3314368" cy="307777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Csak el</a:t>
            </a:r>
            <a:r>
              <a:rPr lang="hu-HU" sz="1200" b="1" dirty="0">
                <a:latin typeface="Berlin Sans FB" panose="020E0602020502020306" pitchFamily="34" charset="0"/>
              </a:rPr>
              <a:t>ő</a:t>
            </a:r>
            <a:r>
              <a:rPr lang="hu-HU" sz="1400" dirty="0">
                <a:latin typeface="Berlin Sans FB" panose="020E0602020502020306" pitchFamily="34" charset="0"/>
              </a:rPr>
              <a:t>fizetett tartalmakban keres</a:t>
            </a:r>
          </a:p>
        </p:txBody>
      </p:sp>
      <p:cxnSp>
        <p:nvCxnSpPr>
          <p:cNvPr id="17" name="Egyenes összekötő nyíllal 16"/>
          <p:cNvCxnSpPr/>
          <p:nvPr/>
        </p:nvCxnSpPr>
        <p:spPr>
          <a:xfrm flipV="1">
            <a:off x="5001548" y="5548311"/>
            <a:ext cx="998407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8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14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70" y="930443"/>
            <a:ext cx="6916288" cy="579922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211670" y="2179675"/>
            <a:ext cx="1672758" cy="34768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3048049" y="5741583"/>
            <a:ext cx="0" cy="382771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églalap 6"/>
          <p:cNvSpPr/>
          <p:nvPr/>
        </p:nvSpPr>
        <p:spPr>
          <a:xfrm>
            <a:off x="2342247" y="6137793"/>
            <a:ext cx="1411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További sz</a:t>
            </a:r>
            <a:r>
              <a:rPr lang="hu-HU" sz="1400" b="1" dirty="0">
                <a:latin typeface="Berlin Sans FB" panose="020E0602020502020306" pitchFamily="34" charset="0"/>
              </a:rPr>
              <a:t>ű</a:t>
            </a:r>
            <a:r>
              <a:rPr lang="hu-HU" sz="1400" dirty="0">
                <a:latin typeface="Berlin Sans FB" panose="020E0602020502020306" pitchFamily="34" charset="0"/>
              </a:rPr>
              <a:t>rési lehet</a:t>
            </a:r>
            <a:r>
              <a:rPr lang="hu-HU" sz="1400" b="1" dirty="0">
                <a:latin typeface="Berlin Sans FB" panose="020E0602020502020306" pitchFamily="34" charset="0"/>
              </a:rPr>
              <a:t>ő</a:t>
            </a:r>
            <a:r>
              <a:rPr lang="hu-HU" sz="1400" dirty="0">
                <a:latin typeface="Berlin Sans FB" panose="020E0602020502020306" pitchFamily="34" charset="0"/>
              </a:rPr>
              <a:t>ségek</a:t>
            </a:r>
          </a:p>
        </p:txBody>
      </p:sp>
      <p:sp>
        <p:nvSpPr>
          <p:cNvPr id="10" name="Téglalap 9"/>
          <p:cNvSpPr/>
          <p:nvPr/>
        </p:nvSpPr>
        <p:spPr>
          <a:xfrm>
            <a:off x="4022652" y="4391248"/>
            <a:ext cx="1116419" cy="14885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4022652" y="2838893"/>
            <a:ext cx="5007935" cy="754912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/>
          <p:cNvCxnSpPr/>
          <p:nvPr/>
        </p:nvCxnSpPr>
        <p:spPr>
          <a:xfrm flipV="1">
            <a:off x="7230188" y="1850065"/>
            <a:ext cx="0" cy="932122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6180555" y="1276254"/>
            <a:ext cx="2099266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Teljes szöveggel letölthető tartalmak</a:t>
            </a:r>
          </a:p>
        </p:txBody>
      </p:sp>
      <p:sp>
        <p:nvSpPr>
          <p:cNvPr id="17" name="Ellipszis 16"/>
          <p:cNvSpPr/>
          <p:nvPr/>
        </p:nvSpPr>
        <p:spPr>
          <a:xfrm>
            <a:off x="8881730" y="1818167"/>
            <a:ext cx="246228" cy="223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Cím 3"/>
          <p:cNvSpPr txBox="1">
            <a:spLocks/>
          </p:cNvSpPr>
          <p:nvPr/>
        </p:nvSpPr>
        <p:spPr>
          <a:xfrm>
            <a:off x="2322338" y="220440"/>
            <a:ext cx="7055380" cy="1063423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9127959" y="2036136"/>
            <a:ext cx="212603" cy="279990"/>
          </a:xfrm>
          <a:prstGeom prst="straightConnector1">
            <a:avLst/>
          </a:prstGeom>
          <a:ln w="28575">
            <a:solidFill>
              <a:srgbClr val="92D050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9234259" y="2348324"/>
            <a:ext cx="1297228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Találati lista letöltése</a:t>
            </a:r>
          </a:p>
        </p:txBody>
      </p:sp>
    </p:spTree>
    <p:extLst>
      <p:ext uri="{BB962C8B-B14F-4D97-AF65-F5344CB8AC3E}">
        <p14:creationId xmlns:p14="http://schemas.microsoft.com/office/powerpoint/2010/main" val="18165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0" grpId="0" animBg="1"/>
      <p:bldP spid="11" grpId="0" animBg="1"/>
      <p:bldP spid="15" grpId="0" animBg="1"/>
      <p:bldP spid="17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13355" y="295736"/>
            <a:ext cx="7055380" cy="610705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Speciális adatbázisok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82748" y="1033158"/>
            <a:ext cx="10026503" cy="5529106"/>
          </a:xfrm>
        </p:spPr>
        <p:txBody>
          <a:bodyPr>
            <a:normAutofit/>
          </a:bodyPr>
          <a:lstStyle/>
          <a:p>
            <a:pPr marL="0" indent="0">
              <a:buClr>
                <a:srgbClr val="C00000"/>
              </a:buClr>
              <a:buNone/>
            </a:pPr>
            <a:endParaRPr lang="hu-HU" sz="2400" dirty="0">
              <a:latin typeface="Berlin Sans FB" panose="020E0602020502020306" pitchFamily="34" charset="0"/>
            </a:endParaRPr>
          </a:p>
          <a:p>
            <a:pPr>
              <a:buClr>
                <a:srgbClr val="C00000"/>
              </a:buClr>
            </a:pPr>
            <a:r>
              <a:rPr lang="hu-HU" sz="2200" dirty="0">
                <a:solidFill>
                  <a:srgbClr val="00B0F0"/>
                </a:solidFill>
                <a:latin typeface="Berlin Sans FB" panose="020E0602020502020306" pitchFamily="34" charset="0"/>
              </a:rPr>
              <a:t>KSH Tájékoztatási Adatbázis: </a:t>
            </a:r>
            <a:r>
              <a:rPr lang="hu-HU" sz="2200" dirty="0">
                <a:solidFill>
                  <a:srgbClr val="92D050"/>
                </a:solidFill>
                <a:latin typeface="Berlin Sans FB" panose="020E0602020502020306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http://statinfo.ksh.hu/Statinfo/themeSelector.jsp?&amp;lang=hu</a:t>
            </a:r>
            <a:r>
              <a:rPr lang="hu-HU" sz="2200" dirty="0">
                <a:solidFill>
                  <a:srgbClr val="92D050"/>
                </a:solidFill>
                <a:latin typeface="Berlin Sans FB" panose="020E0602020502020306" pitchFamily="34" charset="0"/>
              </a:rPr>
              <a:t> </a:t>
            </a:r>
            <a:br>
              <a:rPr lang="hu-HU" sz="2200" b="1" dirty="0">
                <a:solidFill>
                  <a:srgbClr val="92D050"/>
                </a:solidFill>
              </a:rPr>
            </a:br>
            <a:r>
              <a:rPr lang="hu-HU" sz="2200" dirty="0">
                <a:latin typeface="Berlin Sans FB" panose="020E0602020502020306" pitchFamily="34" charset="0"/>
              </a:rPr>
              <a:t>Az ország társadalmi és gazdasági helyzetére, népességének alakulására vonatkozó hivatalos adatokat a KSH teszi közzé. Szakstatisztikákat gyűjthetünk le témák szerint.</a:t>
            </a:r>
          </a:p>
          <a:p>
            <a:pPr>
              <a:buClr>
                <a:srgbClr val="C00000"/>
              </a:buClr>
            </a:pPr>
            <a:r>
              <a:rPr lang="hu-HU" sz="2200" dirty="0">
                <a:solidFill>
                  <a:srgbClr val="00B0F0"/>
                </a:solidFill>
                <a:latin typeface="Berlin Sans FB" panose="020E0602020502020306" pitchFamily="34" charset="0"/>
              </a:rPr>
              <a:t>UNWTO: </a:t>
            </a:r>
            <a: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e-unwto.org</a:t>
            </a:r>
            <a:b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2200" dirty="0">
                <a:latin typeface="Berlin Sans FB" panose="020E0602020502020306" pitchFamily="34" charset="0"/>
              </a:rPr>
              <a:t>A World </a:t>
            </a:r>
            <a:r>
              <a:rPr lang="hu-HU" sz="2200" dirty="0" err="1">
                <a:latin typeface="Berlin Sans FB" panose="020E0602020502020306" pitchFamily="34" charset="0"/>
              </a:rPr>
              <a:t>Tourism</a:t>
            </a:r>
            <a:r>
              <a:rPr lang="hu-HU" sz="2200" dirty="0">
                <a:latin typeface="Berlin Sans FB" panose="020E0602020502020306" pitchFamily="34" charset="0"/>
              </a:rPr>
              <a:t> Organization online szolgáltatása, amely turizmussal kapcsolatosan szolgáltat statisztikai adatokat és e-könyveket</a:t>
            </a:r>
          </a:p>
          <a:p>
            <a:pPr marL="0" indent="0">
              <a:buClr>
                <a:srgbClr val="C00000"/>
              </a:buClr>
              <a:buNone/>
            </a:pPr>
            <a:endParaRPr lang="hu-HU" sz="2200" dirty="0">
              <a:latin typeface="Berlin Sans FB" panose="020E0602020502020306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3EB5E-C694-427E-B2B2-24D1F56AF70C}" type="slidenum">
              <a:rPr lang="hu-HU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15</a:t>
            </a:fld>
            <a:endParaRPr lang="hu-HU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16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58393" y="269192"/>
            <a:ext cx="7055380" cy="1400530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UNWTO </a:t>
            </a:r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Elibrary</a:t>
            </a:r>
            <a:br>
              <a:rPr lang="hu-HU" dirty="0">
                <a:latin typeface="Berlin Sans FB Demi" panose="020E0802020502020306" pitchFamily="34" charset="0"/>
              </a:rPr>
            </a:br>
            <a:endParaRPr lang="hu-HU" dirty="0">
              <a:latin typeface="Berlin Sans FB Demi" panose="020E0802020502020306" pitchFamily="34" charset="0"/>
            </a:endParaRPr>
          </a:p>
        </p:txBody>
      </p:sp>
      <p:sp>
        <p:nvSpPr>
          <p:cNvPr id="10" name="Tartalom helye 9"/>
          <p:cNvSpPr>
            <a:spLocks noGrp="1"/>
          </p:cNvSpPr>
          <p:nvPr>
            <p:ph sz="half" idx="1"/>
          </p:nvPr>
        </p:nvSpPr>
        <p:spPr>
          <a:xfrm>
            <a:off x="957869" y="2466921"/>
            <a:ext cx="2801048" cy="1924157"/>
          </a:xfrm>
        </p:spPr>
        <p:txBody>
          <a:bodyPr>
            <a:normAutofit/>
          </a:bodyPr>
          <a:lstStyle/>
          <a:p>
            <a:r>
              <a:rPr lang="hu-HU" sz="2000" dirty="0">
                <a:latin typeface="Berlin Sans FB" panose="020E0602020502020306" pitchFamily="34" charset="0"/>
              </a:rPr>
              <a:t>World </a:t>
            </a:r>
            <a:r>
              <a:rPr lang="hu-HU" sz="2000" dirty="0" err="1">
                <a:latin typeface="Berlin Sans FB" panose="020E0602020502020306" pitchFamily="34" charset="0"/>
              </a:rPr>
              <a:t>Tourism</a:t>
            </a:r>
            <a:r>
              <a:rPr lang="hu-HU" sz="2000" dirty="0">
                <a:latin typeface="Berlin Sans FB" panose="020E0602020502020306" pitchFamily="34" charset="0"/>
              </a:rPr>
              <a:t> Organization szolgáltatása</a:t>
            </a:r>
          </a:p>
          <a:p>
            <a:r>
              <a:rPr lang="hu-HU" sz="2000" dirty="0">
                <a:latin typeface="Berlin Sans FB" panose="020E0602020502020306" pitchFamily="34" charset="0"/>
              </a:rPr>
              <a:t>Statisztikai adatok;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>
                <a:latin typeface="Berlin Sans FB" panose="020E0602020502020306" pitchFamily="34" charset="0"/>
              </a:rPr>
              <a:t>e-könyvek</a:t>
            </a:r>
          </a:p>
        </p:txBody>
      </p:sp>
      <p:pic>
        <p:nvPicPr>
          <p:cNvPr id="13" name="Tartalom helye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65" y="1549257"/>
            <a:ext cx="6260712" cy="498427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16</a:t>
            </a:fld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4212141" y="969457"/>
            <a:ext cx="3347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u="sng" dirty="0">
                <a:solidFill>
                  <a:srgbClr val="00B0F0"/>
                </a:solidFill>
                <a:latin typeface="Berlin Sans FB" panose="020E0602020502020306" pitchFamily="34" charset="0"/>
              </a:rPr>
              <a:t>http://www.e-unwto.org/</a:t>
            </a:r>
          </a:p>
        </p:txBody>
      </p:sp>
      <p:sp>
        <p:nvSpPr>
          <p:cNvPr id="6" name="Téglalap 5"/>
          <p:cNvSpPr/>
          <p:nvPr/>
        </p:nvSpPr>
        <p:spPr>
          <a:xfrm>
            <a:off x="8778240" y="2819158"/>
            <a:ext cx="792480" cy="28980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222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76948" y="220706"/>
            <a:ext cx="7055380" cy="830172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54" y="1187357"/>
            <a:ext cx="6823880" cy="5486399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17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342606" y="3039292"/>
            <a:ext cx="801188" cy="16546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81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01687" y="105575"/>
            <a:ext cx="7055380" cy="789228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Találati lista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41" y="1146413"/>
            <a:ext cx="7014950" cy="5538719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18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836230" y="2220686"/>
            <a:ext cx="2124891" cy="430203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129517" y="3211034"/>
            <a:ext cx="684839" cy="1504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529555" y="5711588"/>
            <a:ext cx="178810" cy="2276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612738" y="755646"/>
            <a:ext cx="2557699" cy="307777"/>
          </a:xfrm>
          <a:prstGeom prst="rect">
            <a:avLst/>
          </a:prstGeom>
          <a:ln w="190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További sz</a:t>
            </a:r>
            <a:r>
              <a:rPr lang="hu-HU" sz="1400" b="1" dirty="0">
                <a:latin typeface="Berlin Sans FB" panose="020E0602020502020306" pitchFamily="34" charset="0"/>
              </a:rPr>
              <a:t>ű</a:t>
            </a:r>
            <a:r>
              <a:rPr lang="hu-HU" sz="1400" dirty="0">
                <a:latin typeface="Berlin Sans FB" panose="020E0602020502020306" pitchFamily="34" charset="0"/>
              </a:rPr>
              <a:t>rési lehet</a:t>
            </a:r>
            <a:r>
              <a:rPr lang="hu-HU" sz="1400" b="1" dirty="0">
                <a:latin typeface="Berlin Sans FB" panose="020E0602020502020306" pitchFamily="34" charset="0"/>
              </a:rPr>
              <a:t>ő</a:t>
            </a:r>
            <a:r>
              <a:rPr lang="hu-HU" sz="1400" dirty="0">
                <a:latin typeface="Berlin Sans FB" panose="020E0602020502020306" pitchFamily="34" charset="0"/>
              </a:rPr>
              <a:t>ségek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8844972" y="1146412"/>
            <a:ext cx="1" cy="991284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4039612" y="3243743"/>
            <a:ext cx="711518" cy="53976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4759300" y="3013427"/>
            <a:ext cx="1140154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Letöltés PDF-ben</a:t>
            </a:r>
            <a:endParaRPr lang="hu-HU" sz="1400" i="1" dirty="0">
              <a:latin typeface="Berlin Sans FB" panose="020E0602020502020306" pitchFamily="34" charset="0"/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 flipV="1">
            <a:off x="2841947" y="5485555"/>
            <a:ext cx="629989" cy="28822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3551063" y="5133440"/>
            <a:ext cx="1685128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Nem megtekinthető tartalom</a:t>
            </a:r>
            <a:endParaRPr lang="hu-HU" sz="1400" i="1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6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452048" y="2775215"/>
            <a:ext cx="3425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i="1" dirty="0">
                <a:latin typeface="Berlin Sans FB" panose="020E0602020502020306" pitchFamily="34" charset="0"/>
              </a:rPr>
              <a:t>Köszönjük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754806" y="2775215"/>
            <a:ext cx="586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i="1" dirty="0">
                <a:latin typeface="Berlin Sans FB" panose="020E0602020502020306" pitchFamily="34" charset="0"/>
              </a:rPr>
              <a:t>a</a:t>
            </a:r>
            <a:endParaRPr lang="hu-HU" sz="5400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396246" y="2775215"/>
            <a:ext cx="3193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i="1" dirty="0">
                <a:latin typeface="Berlin Sans FB" panose="020E0602020502020306" pitchFamily="34" charset="0"/>
              </a:rPr>
              <a:t>figyelmet!</a:t>
            </a:r>
          </a:p>
        </p:txBody>
      </p:sp>
    </p:spTree>
    <p:extLst>
      <p:ext uri="{BB962C8B-B14F-4D97-AF65-F5344CB8AC3E}">
        <p14:creationId xmlns:p14="http://schemas.microsoft.com/office/powerpoint/2010/main" val="31191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>
            <a:extLst>
              <a:ext uri="{FF2B5EF4-FFF2-40B4-BE49-F238E27FC236}">
                <a16:creationId xmlns:a16="http://schemas.microsoft.com/office/drawing/2014/main" id="{1CBD0AA3-8822-4391-80F5-B5125CA81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639" y="539938"/>
            <a:ext cx="9072722" cy="5778124"/>
          </a:xfrm>
        </p:spPr>
        <p:txBody>
          <a:bodyPr>
            <a:normAutofit fontScale="92500" lnSpcReduction="10000"/>
          </a:bodyPr>
          <a:lstStyle/>
          <a:p>
            <a:pPr marL="200025" indent="-200025">
              <a:buFont typeface="Wingdings" panose="05000000000000000000" pitchFamily="2" charset="2"/>
              <a:buChar char="q"/>
            </a:pPr>
            <a:r>
              <a:rPr lang="hu-HU" noProof="1"/>
              <a:t>Mi az elektronikus adatbázis?</a:t>
            </a:r>
          </a:p>
          <a:p>
            <a:pPr marL="266700" indent="0">
              <a:buNone/>
            </a:pPr>
            <a:r>
              <a:rPr lang="hu-HU" sz="1650" noProof="1">
                <a:solidFill>
                  <a:schemeClr val="accent1">
                    <a:lumMod val="75000"/>
                  </a:schemeClr>
                </a:solidFill>
              </a:rPr>
              <a:t>Letölthető források online gyűjteménye, több keresési lehetőséggel</a:t>
            </a:r>
          </a:p>
          <a:p>
            <a:pPr marL="266700" indent="0">
              <a:buNone/>
            </a:pPr>
            <a:endParaRPr lang="hu-HU" sz="1650" noProof="1">
              <a:solidFill>
                <a:schemeClr val="accent1">
                  <a:lumMod val="75000"/>
                </a:schemeClr>
              </a:solidFill>
            </a:endParaRPr>
          </a:p>
          <a:p>
            <a:pPr marL="200025" indent="-200025">
              <a:buFont typeface="Wingdings" panose="05000000000000000000" pitchFamily="2" charset="2"/>
              <a:buChar char="q"/>
            </a:pPr>
            <a:r>
              <a:rPr lang="hu-HU" noProof="1"/>
              <a:t>Mely adatbázisokra van az Egyetemnek előfizetése?</a:t>
            </a:r>
          </a:p>
          <a:p>
            <a:pPr marL="0" indent="0">
              <a:buNone/>
            </a:pPr>
            <a:endParaRPr lang="en-GB" noProof="1"/>
          </a:p>
          <a:p>
            <a:pPr marL="523875" indent="-257175">
              <a:buFont typeface="Wingdings" panose="05000000000000000000" pitchFamily="2" charset="2"/>
              <a:buChar char="q"/>
            </a:pPr>
            <a:r>
              <a:rPr lang="hu-HU" sz="1650" noProof="1">
                <a:solidFill>
                  <a:schemeClr val="accent1">
                    <a:lumMod val="75000"/>
                  </a:schemeClr>
                </a:solidFill>
              </a:rPr>
              <a:t>Tudományos tartalmak</a:t>
            </a:r>
            <a:endParaRPr lang="en-GB" sz="1650" noProof="1">
              <a:solidFill>
                <a:schemeClr val="accent1">
                  <a:lumMod val="75000"/>
                </a:schemeClr>
              </a:solidFill>
            </a:endParaRPr>
          </a:p>
          <a:p>
            <a:pPr marL="542925" lvl="1" indent="0">
              <a:buNone/>
            </a:pPr>
            <a:r>
              <a:rPr lang="hu-HU" sz="1575" noProof="1">
                <a:solidFill>
                  <a:schemeClr val="accent1">
                    <a:lumMod val="75000"/>
                  </a:schemeClr>
                </a:solidFill>
              </a:rPr>
              <a:t>Teljes szövegű hozzáférés</a:t>
            </a:r>
            <a:endParaRPr lang="en-GB" sz="1575" noProof="1">
              <a:solidFill>
                <a:schemeClr val="accent1">
                  <a:lumMod val="75000"/>
                </a:schemeClr>
              </a:solidFill>
            </a:endParaRPr>
          </a:p>
          <a:p>
            <a:pPr marL="542925" lvl="2" indent="0">
              <a:buNone/>
            </a:pPr>
            <a:r>
              <a:rPr lang="en-GB" sz="1575" dirty="0"/>
              <a:t>A</a:t>
            </a:r>
            <a:r>
              <a:rPr lang="hu-HU" sz="1575" dirty="0" err="1"/>
              <a:t>kadémiai</a:t>
            </a:r>
            <a:r>
              <a:rPr lang="hu-HU" sz="1575" dirty="0"/>
              <a:t> Kiadó folyóiratai</a:t>
            </a:r>
            <a:r>
              <a:rPr lang="en-GB" sz="1575" dirty="0"/>
              <a:t>, </a:t>
            </a:r>
            <a:r>
              <a:rPr lang="hu-HU" sz="1575" dirty="0"/>
              <a:t>Cambridge University Press, </a:t>
            </a:r>
            <a:r>
              <a:rPr lang="en-GB" sz="1575" dirty="0"/>
              <a:t>Emerald, EMIS, </a:t>
            </a:r>
            <a:r>
              <a:rPr lang="hu-HU" sz="1575" dirty="0" err="1"/>
              <a:t>Interkönyv</a:t>
            </a:r>
            <a:r>
              <a:rPr lang="en-GB" sz="1575" dirty="0"/>
              <a:t>, </a:t>
            </a:r>
            <a:r>
              <a:rPr lang="hu-HU" sz="1575" dirty="0" err="1"/>
              <a:t>L’Harmattan</a:t>
            </a:r>
            <a:r>
              <a:rPr lang="hu-HU" sz="1575" dirty="0"/>
              <a:t> Open Access, Kossuth Kiadó, </a:t>
            </a:r>
            <a:r>
              <a:rPr lang="en-GB" sz="1575" dirty="0"/>
              <a:t>KSH</a:t>
            </a:r>
            <a:r>
              <a:rPr lang="hu-HU" sz="1575" dirty="0"/>
              <a:t> (ingyenes)</a:t>
            </a:r>
            <a:r>
              <a:rPr lang="en-GB" sz="1575" dirty="0"/>
              <a:t>, </a:t>
            </a:r>
            <a:r>
              <a:rPr lang="hu-HU" sz="1575" dirty="0"/>
              <a:t>MERSZ, </a:t>
            </a:r>
            <a:r>
              <a:rPr lang="en-GB" sz="1575" dirty="0" err="1"/>
              <a:t>Proquest</a:t>
            </a:r>
            <a:r>
              <a:rPr lang="en-GB" sz="1575" dirty="0"/>
              <a:t> Central, </a:t>
            </a:r>
            <a:r>
              <a:rPr lang="hu-HU" sz="1575" dirty="0" err="1"/>
              <a:t>Sage</a:t>
            </a:r>
            <a:r>
              <a:rPr lang="hu-HU" sz="1575" dirty="0"/>
              <a:t> </a:t>
            </a:r>
            <a:r>
              <a:rPr lang="hu-HU" sz="1575" dirty="0" err="1"/>
              <a:t>Journals</a:t>
            </a:r>
            <a:r>
              <a:rPr lang="hu-HU" sz="1575" dirty="0"/>
              <a:t>, </a:t>
            </a:r>
            <a:r>
              <a:rPr lang="en-GB" sz="1575" dirty="0"/>
              <a:t>Science Direct,</a:t>
            </a:r>
            <a:r>
              <a:rPr lang="hu-HU" sz="1575" dirty="0"/>
              <a:t> </a:t>
            </a:r>
            <a:r>
              <a:rPr lang="en-GB" sz="1575" dirty="0"/>
              <a:t>SpringerLink, </a:t>
            </a:r>
            <a:r>
              <a:rPr lang="hu-HU" sz="1575" dirty="0" err="1"/>
              <a:t>Statista</a:t>
            </a:r>
            <a:r>
              <a:rPr lang="hu-HU" sz="1575" dirty="0"/>
              <a:t>, Szaktárs, Taylor &amp; Francis, </a:t>
            </a:r>
            <a:r>
              <a:rPr lang="en-GB" sz="1575" dirty="0"/>
              <a:t>UNWTO</a:t>
            </a:r>
          </a:p>
          <a:p>
            <a:pPr marL="542925" lvl="2" indent="0">
              <a:buClr>
                <a:schemeClr val="accent5"/>
              </a:buClr>
              <a:buNone/>
            </a:pPr>
            <a:r>
              <a:rPr lang="hu-HU" noProof="1">
                <a:solidFill>
                  <a:schemeClr val="accent1">
                    <a:lumMod val="75000"/>
                  </a:schemeClr>
                </a:solidFill>
              </a:rPr>
              <a:t>Citációs (idézettségi) adatbázisok</a:t>
            </a:r>
            <a:endParaRPr lang="en-GB" noProof="1"/>
          </a:p>
          <a:p>
            <a:pPr marL="542925" lvl="2" indent="0">
              <a:buNone/>
            </a:pPr>
            <a:r>
              <a:rPr lang="en-GB" sz="1575" dirty="0"/>
              <a:t>Scopus, Web of Science</a:t>
            </a:r>
          </a:p>
          <a:p>
            <a:pPr marL="466725" lvl="2" indent="-257175">
              <a:spcBef>
                <a:spcPts val="750"/>
              </a:spcBef>
              <a:buFont typeface="Wingdings" panose="05000000000000000000" pitchFamily="2" charset="2"/>
              <a:buChar char="q"/>
            </a:pPr>
            <a:r>
              <a:rPr lang="hu-HU" sz="1650" dirty="0">
                <a:solidFill>
                  <a:schemeClr val="accent1">
                    <a:lumMod val="75000"/>
                  </a:schemeClr>
                </a:solidFill>
              </a:rPr>
              <a:t>Dokumentumtípus szerint</a:t>
            </a:r>
            <a:endParaRPr lang="en-GB" sz="1650" dirty="0">
              <a:solidFill>
                <a:schemeClr val="accent1">
                  <a:lumMod val="75000"/>
                </a:schemeClr>
              </a:solidFill>
            </a:endParaRPr>
          </a:p>
          <a:p>
            <a:pPr marL="542925" lvl="2" indent="0">
              <a:buClr>
                <a:srgbClr val="C00000"/>
              </a:buClr>
              <a:buNone/>
            </a:pPr>
            <a:r>
              <a:rPr lang="hu-HU" sz="1575" dirty="0"/>
              <a:t>Folyóiratok, folyóiratcikkek, e-könyvek, könyvfejezetek, esettanulmányok, piackutatások, statisztikák</a:t>
            </a:r>
            <a:endParaRPr lang="en-GB" sz="1575" dirty="0"/>
          </a:p>
          <a:p>
            <a:pPr marL="466725" lvl="2" indent="-257175">
              <a:spcBef>
                <a:spcPts val="750"/>
              </a:spcBef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hu-HU" sz="1650" dirty="0">
                <a:solidFill>
                  <a:schemeClr val="accent1">
                    <a:lumMod val="75000"/>
                  </a:schemeClr>
                </a:solidFill>
              </a:rPr>
              <a:t>Hozzáférés típusa szerint</a:t>
            </a:r>
            <a:endParaRPr lang="en-GB" sz="1650" dirty="0">
              <a:solidFill>
                <a:schemeClr val="accent1">
                  <a:lumMod val="75000"/>
                </a:schemeClr>
              </a:solidFill>
            </a:endParaRPr>
          </a:p>
          <a:p>
            <a:pPr marL="542925" indent="0">
              <a:buClr>
                <a:srgbClr val="C00000"/>
              </a:buClr>
              <a:buNone/>
            </a:pPr>
            <a:r>
              <a:rPr lang="en-GB" sz="1575" dirty="0"/>
              <a:t>Open Access</a:t>
            </a:r>
            <a:r>
              <a:rPr lang="hu-HU" sz="1575" dirty="0"/>
              <a:t> (nyílt hozzáférésű)</a:t>
            </a:r>
            <a:r>
              <a:rPr lang="en-GB" sz="1575" dirty="0"/>
              <a:t> </a:t>
            </a:r>
            <a:r>
              <a:rPr lang="hu-HU" sz="1575" dirty="0"/>
              <a:t>tartalom</a:t>
            </a:r>
            <a:r>
              <a:rPr lang="en-GB" sz="1575" dirty="0"/>
              <a:t> – </a:t>
            </a:r>
            <a:r>
              <a:rPr lang="hu-HU" sz="1575" dirty="0"/>
              <a:t>bármely felhasználó számára hozzáférhető</a:t>
            </a:r>
            <a:endParaRPr lang="en-GB" sz="1575" dirty="0"/>
          </a:p>
          <a:p>
            <a:pPr marL="542925" indent="0">
              <a:buClr>
                <a:srgbClr val="C00000"/>
              </a:buClr>
              <a:buNone/>
            </a:pPr>
            <a:r>
              <a:rPr lang="hu-HU" sz="1575" dirty="0"/>
              <a:t>Előfizetett tartalom</a:t>
            </a:r>
            <a:r>
              <a:rPr lang="en-GB" sz="1575" dirty="0"/>
              <a:t> – </a:t>
            </a:r>
            <a:r>
              <a:rPr lang="hu-HU" sz="1575" dirty="0"/>
              <a:t>az előfizető intézmények számára hozzáférhető</a:t>
            </a:r>
            <a:endParaRPr lang="en-GB" sz="1575" dirty="0"/>
          </a:p>
          <a:p>
            <a:pPr marL="542925" indent="0">
              <a:buClr>
                <a:srgbClr val="C00000"/>
              </a:buClr>
              <a:buNone/>
            </a:pPr>
            <a:r>
              <a:rPr lang="hu-HU" sz="1575" dirty="0"/>
              <a:t>Díjköteles tartalom</a:t>
            </a:r>
            <a:r>
              <a:rPr lang="en-GB" sz="1575" dirty="0"/>
              <a:t> – </a:t>
            </a:r>
            <a:r>
              <a:rPr lang="hu-HU" sz="1575" dirty="0" err="1"/>
              <a:t>egyénenkénti</a:t>
            </a:r>
            <a:r>
              <a:rPr lang="hu-HU" sz="1575" dirty="0"/>
              <a:t> kifizetés után hozzáférhető</a:t>
            </a:r>
            <a:endParaRPr lang="en-GB" sz="1575" dirty="0"/>
          </a:p>
          <a:p>
            <a:pPr marL="400050" lvl="2" indent="-400050">
              <a:spcBef>
                <a:spcPts val="750"/>
              </a:spcBef>
              <a:buFont typeface="Wingdings" panose="05000000000000000000" pitchFamily="2" charset="2"/>
              <a:buChar char="q"/>
            </a:pPr>
            <a:endParaRPr lang="hu-HU" dirty="0"/>
          </a:p>
          <a:p>
            <a:pPr marL="270272" lvl="2" indent="0">
              <a:buNone/>
            </a:pPr>
            <a:endParaRPr lang="hu-HU" sz="12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1193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8E0568EB-B5B4-4481-8FB3-FAC65B7D5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0" y="1124210"/>
            <a:ext cx="10489008" cy="5532964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3</a:t>
            </a:fld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4178817" y="754878"/>
            <a:ext cx="372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sng" dirty="0">
                <a:solidFill>
                  <a:srgbClr val="00B0F0"/>
                </a:solidFill>
                <a:latin typeface="Berlin Sans FB" panose="020E0602020502020306" pitchFamily="34" charset="0"/>
              </a:rPr>
              <a:t>http://konyvtar-kvik.uni-bge.hu/</a:t>
            </a:r>
            <a:endParaRPr lang="hu-HU" dirty="0"/>
          </a:p>
        </p:txBody>
      </p:sp>
      <p:sp>
        <p:nvSpPr>
          <p:cNvPr id="26" name="Cím 5">
            <a:extLst>
              <a:ext uri="{FF2B5EF4-FFF2-40B4-BE49-F238E27FC236}">
                <a16:creationId xmlns:a16="http://schemas.microsoft.com/office/drawing/2014/main" id="{17740CC2-53CA-4B7B-947B-AA35207F10DA}"/>
              </a:ext>
            </a:extLst>
          </p:cNvPr>
          <p:cNvSpPr txBox="1">
            <a:spLocks/>
          </p:cNvSpPr>
          <p:nvPr/>
        </p:nvSpPr>
        <p:spPr>
          <a:xfrm>
            <a:off x="1926966" y="16964"/>
            <a:ext cx="7999190" cy="949919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Hozzáférés a Könyvtár honlapján keresztül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E0A7C669-C227-4D16-A599-840F98D69BF3}"/>
              </a:ext>
            </a:extLst>
          </p:cNvPr>
          <p:cNvSpPr txBox="1"/>
          <p:nvPr/>
        </p:nvSpPr>
        <p:spPr>
          <a:xfrm>
            <a:off x="6640309" y="1401126"/>
            <a:ext cx="2228101" cy="1754326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Az adatbázisok nevére kattintva megjelenik a róluk szóló leírás és a belépéshez szükséges link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1C8180A-EC50-4EC1-A863-BBA132BAD6DC}"/>
              </a:ext>
            </a:extLst>
          </p:cNvPr>
          <p:cNvSpPr/>
          <p:nvPr/>
        </p:nvSpPr>
        <p:spPr>
          <a:xfrm>
            <a:off x="4845465" y="1982624"/>
            <a:ext cx="658027" cy="2820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08FA3E0-9F1E-465E-AD70-05EE9669C44A}"/>
              </a:ext>
            </a:extLst>
          </p:cNvPr>
          <p:cNvSpPr/>
          <p:nvPr/>
        </p:nvSpPr>
        <p:spPr>
          <a:xfrm>
            <a:off x="4845465" y="2278289"/>
            <a:ext cx="1068226" cy="43532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3E3C306A-8C5B-700B-1C94-16468E395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40" y="2278289"/>
            <a:ext cx="1115875" cy="4378885"/>
          </a:xfrm>
          <a:prstGeom prst="rect">
            <a:avLst/>
          </a:prstGeom>
        </p:spPr>
      </p:pic>
      <p:cxnSp>
        <p:nvCxnSpPr>
          <p:cNvPr id="30" name="Egyenes összekötő nyíllal 29"/>
          <p:cNvCxnSpPr>
            <a:cxnSpLocks/>
          </p:cNvCxnSpPr>
          <p:nvPr/>
        </p:nvCxnSpPr>
        <p:spPr>
          <a:xfrm flipH="1">
            <a:off x="5660408" y="3102305"/>
            <a:ext cx="975148" cy="631059"/>
          </a:xfrm>
          <a:prstGeom prst="straightConnector1">
            <a:avLst/>
          </a:prstGeom>
          <a:ln w="3175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Szövegdoboz 5">
            <a:extLst>
              <a:ext uri="{FF2B5EF4-FFF2-40B4-BE49-F238E27FC236}">
                <a16:creationId xmlns:a16="http://schemas.microsoft.com/office/drawing/2014/main" id="{743954A1-5E27-5240-7A53-A321B0DC0428}"/>
              </a:ext>
            </a:extLst>
          </p:cNvPr>
          <p:cNvSpPr txBox="1"/>
          <p:nvPr/>
        </p:nvSpPr>
        <p:spPr>
          <a:xfrm>
            <a:off x="2791327" y="1401127"/>
            <a:ext cx="2030314" cy="460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610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38E3A89-39CC-429E-91B5-634E8B74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73" y="815487"/>
            <a:ext cx="11170653" cy="5892533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4</a:t>
            </a:fld>
            <a:endParaRPr lang="hu-HU"/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8EF2C5EA-45FC-4A3B-8158-F46E135FE71D}"/>
              </a:ext>
            </a:extLst>
          </p:cNvPr>
          <p:cNvSpPr txBox="1">
            <a:spLocks/>
          </p:cNvSpPr>
          <p:nvPr/>
        </p:nvSpPr>
        <p:spPr>
          <a:xfrm>
            <a:off x="2568310" y="149980"/>
            <a:ext cx="7055380" cy="789228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VPN (</a:t>
            </a:r>
            <a:r>
              <a:rPr lang="hu-HU" sz="31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virtual</a:t>
            </a:r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1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private</a:t>
            </a:r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1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network</a:t>
            </a:r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) hozzáférés</a:t>
            </a:r>
          </a:p>
        </p:txBody>
      </p:sp>
      <p:sp>
        <p:nvSpPr>
          <p:cNvPr id="15" name="Tartalom helye 7">
            <a:extLst>
              <a:ext uri="{FF2B5EF4-FFF2-40B4-BE49-F238E27FC236}">
                <a16:creationId xmlns:a16="http://schemas.microsoft.com/office/drawing/2014/main" id="{ECF8B7E2-575F-49FD-8FC1-EB0E792BF6C0}"/>
              </a:ext>
            </a:extLst>
          </p:cNvPr>
          <p:cNvSpPr txBox="1">
            <a:spLocks/>
          </p:cNvSpPr>
          <p:nvPr/>
        </p:nvSpPr>
        <p:spPr>
          <a:xfrm>
            <a:off x="6368667" y="3665205"/>
            <a:ext cx="3345321" cy="269114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>
                <a:latin typeface="Berlin Sans FB" panose="020E0602020502020306" pitchFamily="34" charset="0"/>
              </a:rPr>
              <a:t>A távoli hozzáférés a VPN hozzáférés menüpont alatt leírtak követésével valósítható meg.</a:t>
            </a: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18024576-B60B-4A88-BE1A-D5E8EEF19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33" y="2016806"/>
            <a:ext cx="1283933" cy="4758857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4E698C2A-9BA5-45DB-ABA2-C40826DE4BDC}"/>
              </a:ext>
            </a:extLst>
          </p:cNvPr>
          <p:cNvSpPr/>
          <p:nvPr/>
        </p:nvSpPr>
        <p:spPr>
          <a:xfrm>
            <a:off x="4741433" y="6356350"/>
            <a:ext cx="1283933" cy="419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3DB6B57-362C-0180-A8B9-99BF92A81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59" y="1986338"/>
            <a:ext cx="1338224" cy="4871662"/>
          </a:xfrm>
          <a:prstGeom prst="rect">
            <a:avLst/>
          </a:prstGeom>
        </p:spPr>
      </p:pic>
      <p:cxnSp>
        <p:nvCxnSpPr>
          <p:cNvPr id="12" name="Egyenes összekötő nyíllal 11"/>
          <p:cNvCxnSpPr/>
          <p:nvPr/>
        </p:nvCxnSpPr>
        <p:spPr>
          <a:xfrm flipH="1">
            <a:off x="5603683" y="5745503"/>
            <a:ext cx="764984" cy="992985"/>
          </a:xfrm>
          <a:prstGeom prst="straightConnector1">
            <a:avLst/>
          </a:prstGeom>
          <a:ln w="28575">
            <a:solidFill>
              <a:srgbClr val="92D050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Szövegdoboz 1">
            <a:extLst>
              <a:ext uri="{FF2B5EF4-FFF2-40B4-BE49-F238E27FC236}">
                <a16:creationId xmlns:a16="http://schemas.microsoft.com/office/drawing/2014/main" id="{779D5B9B-3660-D99B-63C4-AA3716576F10}"/>
              </a:ext>
            </a:extLst>
          </p:cNvPr>
          <p:cNvSpPr txBox="1"/>
          <p:nvPr/>
        </p:nvSpPr>
        <p:spPr>
          <a:xfrm>
            <a:off x="2568310" y="1222408"/>
            <a:ext cx="2456077" cy="382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523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191E6CB-751D-46BA-93CD-B75F8ED6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310" y="253206"/>
            <a:ext cx="7055380" cy="610705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Folyóirat adatbázis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EAB0B01E-7D50-42A7-ACC7-C4F76AD25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84" y="765543"/>
            <a:ext cx="10292316" cy="5523821"/>
          </a:xfrm>
        </p:spPr>
        <p:txBody>
          <a:bodyPr>
            <a:normAutofit/>
          </a:bodyPr>
          <a:lstStyle/>
          <a:p>
            <a:pPr marL="0" indent="0">
              <a:buClr>
                <a:srgbClr val="C00000"/>
              </a:buClr>
              <a:buNone/>
            </a:pPr>
            <a:endParaRPr lang="hu-HU" sz="2400" dirty="0">
              <a:latin typeface="Berlin Sans FB" panose="020E0602020502020306" pitchFamily="34" charset="0"/>
            </a:endParaRPr>
          </a:p>
          <a:p>
            <a:pPr>
              <a:buClr>
                <a:srgbClr val="C00000"/>
              </a:buClr>
            </a:pPr>
            <a:r>
              <a:rPr lang="hu-HU" sz="2000" dirty="0">
                <a:solidFill>
                  <a:srgbClr val="00B0F0"/>
                </a:solidFill>
                <a:latin typeface="Berlin Sans FB" panose="020E0602020502020306" pitchFamily="34" charset="0"/>
              </a:rPr>
              <a:t>Akadémiai Kiadó folyóiratai: </a:t>
            </a: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https://akademiai.com/</a:t>
            </a:r>
            <a:endParaRPr lang="hu-HU" sz="2000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hu-HU" sz="2000" dirty="0">
                <a:latin typeface="Berlin Sans FB" panose="020E0602020502020306" pitchFamily="34" charset="0"/>
              </a:rPr>
              <a:t>   Magyar szerzők lektorált cikkei</a:t>
            </a:r>
          </a:p>
          <a:p>
            <a:pPr marL="0" indent="0">
              <a:buClr>
                <a:srgbClr val="C00000"/>
              </a:buClr>
              <a:buNone/>
            </a:pPr>
            <a:endParaRPr lang="hu-HU" sz="2000" dirty="0">
              <a:solidFill>
                <a:srgbClr val="92D05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8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047DBA-CBD1-4A34-BE3A-A1C4376E5568}"/>
              </a:ext>
            </a:extLst>
          </p:cNvPr>
          <p:cNvSpPr txBox="1">
            <a:spLocks/>
          </p:cNvSpPr>
          <p:nvPr/>
        </p:nvSpPr>
        <p:spPr>
          <a:xfrm>
            <a:off x="2568310" y="291814"/>
            <a:ext cx="7055380" cy="675749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Könyves adatbázisok</a:t>
            </a:r>
          </a:p>
        </p:txBody>
      </p:sp>
      <p:sp>
        <p:nvSpPr>
          <p:cNvPr id="3" name="Tartalom helye 6">
            <a:extLst>
              <a:ext uri="{FF2B5EF4-FFF2-40B4-BE49-F238E27FC236}">
                <a16:creationId xmlns:a16="http://schemas.microsoft.com/office/drawing/2014/main" id="{C0B7939A-4E66-4FC1-B09B-8DE1512ACCDA}"/>
              </a:ext>
            </a:extLst>
          </p:cNvPr>
          <p:cNvSpPr txBox="1">
            <a:spLocks/>
          </p:cNvSpPr>
          <p:nvPr/>
        </p:nvSpPr>
        <p:spPr>
          <a:xfrm>
            <a:off x="1456660" y="1191776"/>
            <a:ext cx="9750056" cy="4864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 err="1">
                <a:solidFill>
                  <a:srgbClr val="00B0F0"/>
                </a:solidFill>
              </a:rPr>
              <a:t>Interkönyv</a:t>
            </a:r>
            <a:r>
              <a:rPr lang="hu-HU" sz="2400" dirty="0">
                <a:solidFill>
                  <a:srgbClr val="00B0F0"/>
                </a:solidFill>
              </a:rPr>
              <a:t>:</a:t>
            </a:r>
            <a:r>
              <a:rPr lang="hu-HU" sz="2400" dirty="0"/>
              <a:t> </a:t>
            </a:r>
            <a:r>
              <a:rPr lang="hu-HU" sz="2400" b="1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https://edu.interkonyv.hu/mainPage</a:t>
            </a:r>
            <a:endParaRPr lang="hu-HU" sz="2400" b="1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dirty="0"/>
              <a:t>   A </a:t>
            </a:r>
            <a:r>
              <a:rPr lang="hu-HU" sz="2400" dirty="0" err="1"/>
              <a:t>Typotex</a:t>
            </a:r>
            <a:r>
              <a:rPr lang="hu-HU" sz="2400" dirty="0"/>
              <a:t> kiadó szakkönyvei, felsőfokú tankönyvei, jegyzetei</a:t>
            </a:r>
          </a:p>
          <a:p>
            <a:r>
              <a:rPr lang="hu-HU" sz="2400" dirty="0" err="1">
                <a:solidFill>
                  <a:srgbClr val="00B0F0"/>
                </a:solidFill>
              </a:rPr>
              <a:t>L’Harmattan</a:t>
            </a:r>
            <a:r>
              <a:rPr lang="hu-HU" sz="2400" dirty="0">
                <a:solidFill>
                  <a:srgbClr val="00B0F0"/>
                </a:solidFill>
              </a:rPr>
              <a:t> Open Access: </a:t>
            </a:r>
            <a:r>
              <a:rPr lang="hu-HU" sz="2400" b="1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https://openaccess.hu/</a:t>
            </a:r>
            <a:r>
              <a:rPr lang="hu-HU" sz="2400" b="1" dirty="0">
                <a:solidFill>
                  <a:srgbClr val="92D050"/>
                </a:solidFill>
              </a:rPr>
              <a:t> 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92D050"/>
                </a:solidFill>
              </a:rPr>
              <a:t>   </a:t>
            </a:r>
            <a:r>
              <a:rPr lang="hu-HU" sz="2400" dirty="0"/>
              <a:t>A </a:t>
            </a:r>
            <a:r>
              <a:rPr lang="hu-HU" sz="2400" dirty="0" err="1"/>
              <a:t>L’Harmattan</a:t>
            </a:r>
            <a:r>
              <a:rPr lang="hu-HU" sz="2400" dirty="0"/>
              <a:t> Kiadó szak- és tankönyvei, valamint </a:t>
            </a:r>
            <a:br>
              <a:rPr lang="hu-HU" sz="2400" dirty="0"/>
            </a:br>
            <a:r>
              <a:rPr lang="hu-HU" sz="2400" dirty="0"/>
              <a:t>   szépirodalmi művek </a:t>
            </a:r>
          </a:p>
          <a:p>
            <a:r>
              <a:rPr lang="hu-HU" sz="2400" dirty="0">
                <a:solidFill>
                  <a:srgbClr val="00B0F0"/>
                </a:solidFill>
              </a:rPr>
              <a:t>Kossuth Kiadó: </a:t>
            </a:r>
            <a:r>
              <a:rPr lang="hu-HU" sz="2400" b="1" dirty="0">
                <a:solidFill>
                  <a:srgbClr val="92D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https://zeusz.kossuth.hu/start</a:t>
            </a:r>
            <a:endParaRPr lang="hu-HU" sz="2400" b="1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b="1" dirty="0">
                <a:solidFill>
                  <a:srgbClr val="92D050"/>
                </a:solidFill>
              </a:rPr>
              <a:t>   </a:t>
            </a:r>
            <a:r>
              <a:rPr lang="hu-HU" sz="2400" dirty="0"/>
              <a:t>Nagyjából 250 szakkönyv és kb. 130 szépirodalmi mű</a:t>
            </a:r>
          </a:p>
          <a:p>
            <a:r>
              <a:rPr lang="hu-HU" sz="2400" dirty="0">
                <a:solidFill>
                  <a:srgbClr val="00B0F0"/>
                </a:solidFill>
              </a:rPr>
              <a:t>MERSZ: </a:t>
            </a:r>
            <a:r>
              <a:rPr lang="hu-HU" sz="2400" b="1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https://mersz.hu/</a:t>
            </a:r>
            <a:endParaRPr lang="hu-HU" sz="2400" b="1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b="1" dirty="0">
                <a:solidFill>
                  <a:srgbClr val="92D050"/>
                </a:solidFill>
              </a:rPr>
              <a:t>   </a:t>
            </a:r>
            <a:r>
              <a:rPr lang="hu-HU" sz="2400" dirty="0"/>
              <a:t>Az Akadémiai Kiadó elektronikus gyűjteménye</a:t>
            </a:r>
          </a:p>
          <a:p>
            <a:r>
              <a:rPr lang="hu-HU" sz="2400" dirty="0">
                <a:solidFill>
                  <a:srgbClr val="00B0F0"/>
                </a:solidFill>
              </a:rPr>
              <a:t>Szaktárs: </a:t>
            </a:r>
            <a:r>
              <a:rPr lang="hu-HU" sz="2400" b="1" dirty="0">
                <a:solidFill>
                  <a:srgbClr val="92D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https://www.szaktars.hu/</a:t>
            </a:r>
            <a:endParaRPr lang="hu-HU" sz="2400" b="1" dirty="0">
              <a:solidFill>
                <a:srgbClr val="92D050"/>
              </a:solidFill>
            </a:endParaRPr>
          </a:p>
          <a:p>
            <a:pPr marL="266700" indent="-266700">
              <a:buNone/>
            </a:pPr>
            <a:r>
              <a:rPr lang="hu-HU" sz="2400" b="1" dirty="0">
                <a:solidFill>
                  <a:srgbClr val="92D050"/>
                </a:solidFill>
              </a:rPr>
              <a:t>   </a:t>
            </a:r>
            <a:r>
              <a:rPr lang="hu-HU" sz="2400" dirty="0"/>
              <a:t>A következő kiadók könyvei érhetők el: Osiris, Szaktudás, Gondolat, Napvilág</a:t>
            </a:r>
          </a:p>
        </p:txBody>
      </p:sp>
    </p:spTree>
    <p:extLst>
      <p:ext uri="{BB962C8B-B14F-4D97-AF65-F5344CB8AC3E}">
        <p14:creationId xmlns:p14="http://schemas.microsoft.com/office/powerpoint/2010/main" val="185600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74522" y="228018"/>
            <a:ext cx="7055380" cy="895406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MERSZ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125336" y="1427148"/>
            <a:ext cx="3004051" cy="2821140"/>
          </a:xfrm>
        </p:spPr>
        <p:txBody>
          <a:bodyPr>
            <a:noAutofit/>
          </a:bodyPr>
          <a:lstStyle/>
          <a:p>
            <a:r>
              <a:rPr lang="hu-HU" sz="2000" dirty="0">
                <a:latin typeface="Berlin Sans FB" panose="020E0602020502020306" pitchFamily="34" charset="0"/>
              </a:rPr>
              <a:t>Akadémiai kiadó gyűjteménye</a:t>
            </a:r>
          </a:p>
          <a:p>
            <a:r>
              <a:rPr lang="hu-HU" sz="2000" dirty="0">
                <a:latin typeface="Berlin Sans FB" panose="020E0602020502020306" pitchFamily="34" charset="0"/>
              </a:rPr>
              <a:t>Magyar nyelvű alapművek</a:t>
            </a:r>
          </a:p>
          <a:p>
            <a:r>
              <a:rPr lang="hu-HU" sz="2000" dirty="0">
                <a:latin typeface="Berlin Sans FB" panose="020E0602020502020306" pitchFamily="34" charset="0"/>
              </a:rPr>
              <a:t>Referenciamunkák</a:t>
            </a:r>
          </a:p>
          <a:p>
            <a:r>
              <a:rPr lang="hu-HU" sz="2000" dirty="0">
                <a:latin typeface="Berlin Sans FB" panose="020E0602020502020306" pitchFamily="34" charset="0"/>
              </a:rPr>
              <a:t>Online olvasható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>
                <a:latin typeface="Berlin Sans FB" panose="020E0602020502020306" pitchFamily="34" charset="0"/>
              </a:rPr>
              <a:t>digitális anyagok</a:t>
            </a:r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7742" y="1248683"/>
            <a:ext cx="9323464" cy="4182169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3022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2008426" y="126003"/>
            <a:ext cx="7375451" cy="1194947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E-könyv és </a:t>
            </a:r>
            <a:b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</a:b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folyóirat adatbázisok</a:t>
            </a:r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1488558" y="1370793"/>
            <a:ext cx="9643730" cy="5168120"/>
          </a:xfrm>
        </p:spPr>
        <p:txBody>
          <a:bodyPr>
            <a:normAutofit/>
          </a:bodyPr>
          <a:lstStyle/>
          <a:p>
            <a:r>
              <a:rPr lang="hu-HU" sz="18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Emerald</a:t>
            </a:r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: </a:t>
            </a:r>
            <a: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http://emeraldinsight.com</a:t>
            </a:r>
            <a:b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1800" i="1" u="sng" dirty="0">
                <a:latin typeface="Berlin Sans FB" panose="020E0602020502020306" pitchFamily="34" charset="0"/>
              </a:rPr>
              <a:t>Témakörök:</a:t>
            </a:r>
            <a:br>
              <a:rPr lang="hu-HU" sz="1800" i="1" u="sng" dirty="0">
                <a:latin typeface="Berlin Sans FB" panose="020E0602020502020306" pitchFamily="34" charset="0"/>
              </a:rPr>
            </a:br>
            <a:r>
              <a:rPr lang="hu-HU" sz="1800" dirty="0">
                <a:latin typeface="Berlin Sans FB" panose="020E0602020502020306" pitchFamily="34" charset="0"/>
              </a:rPr>
              <a:t>Marketing; menedzsment; üzleti tudományok; turizmus; vendéglátás</a:t>
            </a:r>
          </a:p>
          <a:p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SpringerLink: </a:t>
            </a:r>
            <a: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http://link.springer.com</a:t>
            </a:r>
            <a:b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1800" dirty="0">
                <a:latin typeface="Berlin Sans FB" panose="020E0602020502020306" pitchFamily="34" charset="0"/>
              </a:rPr>
              <a:t>Tudományos társaságok folyóiratai; kézikönyvek; konferenciaelőadások; monográfiák; protokollok…</a:t>
            </a:r>
          </a:p>
          <a:p>
            <a:pPr marL="0" indent="0">
              <a:buNone/>
            </a:pPr>
            <a:endParaRPr lang="hu-HU" sz="2000" u="sng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endParaRPr lang="hu-HU" sz="1900" u="sng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endParaRPr lang="hu-HU" sz="2400" dirty="0">
              <a:latin typeface="Berlin Sans FB" panose="020E0602020502020306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20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35051" y="281756"/>
            <a:ext cx="7055380" cy="788846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Emerald</a:t>
            </a:r>
            <a:endParaRPr lang="hu-HU" sz="40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8" y="892837"/>
            <a:ext cx="11975043" cy="5603346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9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751220" y="5096049"/>
            <a:ext cx="1025453" cy="33667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7495255" y="4200448"/>
            <a:ext cx="2230689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Összetett keresés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947FEC03-E012-4F6E-8223-416BDE520DFF}"/>
              </a:ext>
            </a:extLst>
          </p:cNvPr>
          <p:cNvCxnSpPr/>
          <p:nvPr/>
        </p:nvCxnSpPr>
        <p:spPr>
          <a:xfrm flipH="1">
            <a:off x="7528845" y="4569852"/>
            <a:ext cx="495656" cy="491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6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521</Words>
  <Application>Microsoft Office PowerPoint</Application>
  <PresentationFormat>Szélesvásznú</PresentationFormat>
  <Paragraphs>93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4</vt:i4>
      </vt:variant>
      <vt:variant>
        <vt:lpstr>Diacímek</vt:lpstr>
      </vt:variant>
      <vt:variant>
        <vt:i4>19</vt:i4>
      </vt:variant>
    </vt:vector>
  </HeadingPairs>
  <TitlesOfParts>
    <vt:vector size="29" baseType="lpstr">
      <vt:lpstr>Arial</vt:lpstr>
      <vt:lpstr>Berlin Sans FB</vt:lpstr>
      <vt:lpstr>Berlin Sans FB Demi</vt:lpstr>
      <vt:lpstr>Calibri</vt:lpstr>
      <vt:lpstr>Segoe UI Semilight</vt:lpstr>
      <vt:lpstr>Wingdings</vt:lpstr>
      <vt:lpstr>Office-téma</vt:lpstr>
      <vt:lpstr>Egyéni tervezés</vt:lpstr>
      <vt:lpstr>1_Egyéni tervezés</vt:lpstr>
      <vt:lpstr>2_Egyéni tervezés</vt:lpstr>
      <vt:lpstr>PowerPoint-bemutató</vt:lpstr>
      <vt:lpstr>PowerPoint-bemutató</vt:lpstr>
      <vt:lpstr>PowerPoint-bemutató</vt:lpstr>
      <vt:lpstr>PowerPoint-bemutató</vt:lpstr>
      <vt:lpstr>Folyóirat adatbázis</vt:lpstr>
      <vt:lpstr>PowerPoint-bemutató</vt:lpstr>
      <vt:lpstr>MERSZ</vt:lpstr>
      <vt:lpstr>E-könyv és  folyóirat adatbázisok</vt:lpstr>
      <vt:lpstr>Emerald</vt:lpstr>
      <vt:lpstr>Összetett keresés</vt:lpstr>
      <vt:lpstr>PowerPoint-bemutató</vt:lpstr>
      <vt:lpstr>SpringerLink</vt:lpstr>
      <vt:lpstr>Összetett keresés</vt:lpstr>
      <vt:lpstr>PowerPoint-bemutató</vt:lpstr>
      <vt:lpstr>Speciális adatbázisok</vt:lpstr>
      <vt:lpstr>UNWTO Elibrary </vt:lpstr>
      <vt:lpstr>Összetett keresés</vt:lpstr>
      <vt:lpstr>Találati lista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Patonai Kata</dc:creator>
  <cp:lastModifiedBy>Herczeg Renáta</cp:lastModifiedBy>
  <cp:revision>94</cp:revision>
  <dcterms:created xsi:type="dcterms:W3CDTF">2016-05-03T11:40:33Z</dcterms:created>
  <dcterms:modified xsi:type="dcterms:W3CDTF">2025-01-24T11:40:28Z</dcterms:modified>
</cp:coreProperties>
</file>