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31"/>
  </p:notesMasterIdLst>
  <p:sldIdLst>
    <p:sldId id="256" r:id="rId5"/>
    <p:sldId id="257" r:id="rId6"/>
    <p:sldId id="295" r:id="rId7"/>
    <p:sldId id="294" r:id="rId8"/>
    <p:sldId id="260" r:id="rId9"/>
    <p:sldId id="261" r:id="rId10"/>
    <p:sldId id="273" r:id="rId11"/>
    <p:sldId id="274" r:id="rId12"/>
    <p:sldId id="275" r:id="rId13"/>
    <p:sldId id="262" r:id="rId14"/>
    <p:sldId id="263" r:id="rId15"/>
    <p:sldId id="267" r:id="rId16"/>
    <p:sldId id="278" r:id="rId17"/>
    <p:sldId id="279" r:id="rId18"/>
    <p:sldId id="268" r:id="rId19"/>
    <p:sldId id="280" r:id="rId20"/>
    <p:sldId id="266" r:id="rId21"/>
    <p:sldId id="276" r:id="rId22"/>
    <p:sldId id="277" r:id="rId23"/>
    <p:sldId id="284" r:id="rId24"/>
    <p:sldId id="272" r:id="rId25"/>
    <p:sldId id="285" r:id="rId26"/>
    <p:sldId id="265" r:id="rId27"/>
    <p:sldId id="286" r:id="rId28"/>
    <p:sldId id="281" r:id="rId29"/>
    <p:sldId id="282" r:id="rId30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74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35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3B8D2D-DB7A-4253-A577-8008A4A7D913}" type="datetimeFigureOut">
              <a:rPr lang="hu-HU" smtClean="0"/>
              <a:t>2024.09.26.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9525AD-A28C-446C-9132-61D46632FEF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90795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4562A2-1F0A-4DA9-90F8-1DEE001DAA81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86310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-2" y="844551"/>
            <a:ext cx="5343525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-3" y="3232151"/>
            <a:ext cx="5343525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749BA-7F3E-4B2F-9150-9579A0130FDA}" type="datetimeFigureOut">
              <a:rPr lang="hu-HU" smtClean="0"/>
              <a:t>2024.09.26.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71D9B-2D7B-4A82-A12F-31FE5F0C5E5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25082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749BA-7F3E-4B2F-9150-9579A0130FDA}" type="datetimeFigureOut">
              <a:rPr lang="hu-HU" smtClean="0"/>
              <a:t>2024.09.26.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71D9B-2D7B-4A82-A12F-31FE5F0C5E5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8660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749BA-7F3E-4B2F-9150-9579A0130FDA}" type="datetimeFigureOut">
              <a:rPr lang="hu-HU" smtClean="0"/>
              <a:t>2024.09.26.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71D9B-2D7B-4A82-A12F-31FE5F0C5E5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224640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5272088" y="3274616"/>
            <a:ext cx="721995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5272088" y="5711031"/>
            <a:ext cx="6919912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A3535-79AD-40B1-9CC8-A681C5352397}" type="datetimeFigureOut">
              <a:rPr lang="hu-HU" smtClean="0"/>
              <a:t>2024.09.26.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7F33-28DC-4CEB-9649-D46046EC489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095010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A3535-79AD-40B1-9CC8-A681C5352397}" type="datetimeFigureOut">
              <a:rPr lang="hu-HU" smtClean="0"/>
              <a:t>2024.09.26.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7F33-28DC-4CEB-9649-D46046EC489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705883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A3535-79AD-40B1-9CC8-A681C5352397}" type="datetimeFigureOut">
              <a:rPr lang="hu-HU" smtClean="0"/>
              <a:t>2024.09.26.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7F33-28DC-4CEB-9649-D46046EC489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370305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A3535-79AD-40B1-9CC8-A681C5352397}" type="datetimeFigureOut">
              <a:rPr lang="hu-HU" smtClean="0"/>
              <a:t>2024.09.26.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7F33-28DC-4CEB-9649-D46046EC489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939823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A3535-79AD-40B1-9CC8-A681C5352397}" type="datetimeFigureOut">
              <a:rPr lang="hu-HU" smtClean="0"/>
              <a:t>2024.09.26.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7F33-28DC-4CEB-9649-D46046EC489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289696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A3535-79AD-40B1-9CC8-A681C5352397}" type="datetimeFigureOut">
              <a:rPr lang="hu-HU" smtClean="0"/>
              <a:t>2024.09.26.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7F33-28DC-4CEB-9649-D46046EC489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91210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A3535-79AD-40B1-9CC8-A681C5352397}" type="datetimeFigureOut">
              <a:rPr lang="hu-HU" smtClean="0"/>
              <a:t>2024.09.26.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7F33-28DC-4CEB-9649-D46046EC489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669499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A3535-79AD-40B1-9CC8-A681C5352397}" type="datetimeFigureOut">
              <a:rPr lang="hu-HU" smtClean="0"/>
              <a:t>2024.09.26.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7F33-28DC-4CEB-9649-D46046EC489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22871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749BA-7F3E-4B2F-9150-9579A0130FDA}" type="datetimeFigureOut">
              <a:rPr lang="hu-HU" smtClean="0"/>
              <a:t>2024.09.26.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71D9B-2D7B-4A82-A12F-31FE5F0C5E5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012710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A3535-79AD-40B1-9CC8-A681C5352397}" type="datetimeFigureOut">
              <a:rPr lang="hu-HU" smtClean="0"/>
              <a:t>2024.09.26.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7F33-28DC-4CEB-9649-D46046EC489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707622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A3535-79AD-40B1-9CC8-A681C5352397}" type="datetimeFigureOut">
              <a:rPr lang="hu-HU" smtClean="0"/>
              <a:t>2024.09.26.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7F33-28DC-4CEB-9649-D46046EC489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580228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A3535-79AD-40B1-9CC8-A681C5352397}" type="datetimeFigureOut">
              <a:rPr lang="hu-HU" smtClean="0"/>
              <a:t>2024.09.26.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7F33-28DC-4CEB-9649-D46046EC489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964280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4686300" y="3139282"/>
            <a:ext cx="750569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4686300" y="5528469"/>
            <a:ext cx="75057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B30B6-273F-4EBD-8DAB-E1FAEDC0E3E3}" type="datetimeFigureOut">
              <a:rPr lang="hu-HU" smtClean="0"/>
              <a:t>2024.09.26.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D7918-EC6A-4357-8D2C-ACB68CCD4AA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040976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B30B6-273F-4EBD-8DAB-E1FAEDC0E3E3}" type="datetimeFigureOut">
              <a:rPr lang="hu-HU" smtClean="0"/>
              <a:t>2024.09.26.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D7918-EC6A-4357-8D2C-ACB68CCD4AA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828671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B30B6-273F-4EBD-8DAB-E1FAEDC0E3E3}" type="datetimeFigureOut">
              <a:rPr lang="hu-HU" smtClean="0"/>
              <a:t>2024.09.26.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D7918-EC6A-4357-8D2C-ACB68CCD4AA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343124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B30B6-273F-4EBD-8DAB-E1FAEDC0E3E3}" type="datetimeFigureOut">
              <a:rPr lang="hu-HU" smtClean="0"/>
              <a:t>2024.09.26.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D7918-EC6A-4357-8D2C-ACB68CCD4AA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62701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B30B6-273F-4EBD-8DAB-E1FAEDC0E3E3}" type="datetimeFigureOut">
              <a:rPr lang="hu-HU" smtClean="0"/>
              <a:t>2024.09.26.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D7918-EC6A-4357-8D2C-ACB68CCD4AA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803253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B30B6-273F-4EBD-8DAB-E1FAEDC0E3E3}" type="datetimeFigureOut">
              <a:rPr lang="hu-HU" smtClean="0"/>
              <a:t>2024.09.26.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D7918-EC6A-4357-8D2C-ACB68CCD4AA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697068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B30B6-273F-4EBD-8DAB-E1FAEDC0E3E3}" type="datetimeFigureOut">
              <a:rPr lang="hu-HU" smtClean="0"/>
              <a:t>2024.09.26.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D7918-EC6A-4357-8D2C-ACB68CCD4AA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28384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749BA-7F3E-4B2F-9150-9579A0130FDA}" type="datetimeFigureOut">
              <a:rPr lang="hu-HU" smtClean="0"/>
              <a:t>2024.09.26.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71D9B-2D7B-4A82-A12F-31FE5F0C5E5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668372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B30B6-273F-4EBD-8DAB-E1FAEDC0E3E3}" type="datetimeFigureOut">
              <a:rPr lang="hu-HU" smtClean="0"/>
              <a:t>2024.09.26.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D7918-EC6A-4357-8D2C-ACB68CCD4AA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552409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B30B6-273F-4EBD-8DAB-E1FAEDC0E3E3}" type="datetimeFigureOut">
              <a:rPr lang="hu-HU" smtClean="0"/>
              <a:t>2024.09.26.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D7918-EC6A-4357-8D2C-ACB68CCD4AA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7294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B30B6-273F-4EBD-8DAB-E1FAEDC0E3E3}" type="datetimeFigureOut">
              <a:rPr lang="hu-HU" smtClean="0"/>
              <a:t>2024.09.26.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D7918-EC6A-4357-8D2C-ACB68CCD4AA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947117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B30B6-273F-4EBD-8DAB-E1FAEDC0E3E3}" type="datetimeFigureOut">
              <a:rPr lang="hu-HU" smtClean="0"/>
              <a:t>2024.09.26.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D7918-EC6A-4357-8D2C-ACB68CCD4AA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752704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F376-FB15-42F8-80CB-979F51924380}" type="datetimeFigureOut">
              <a:rPr lang="hu-HU" smtClean="0"/>
              <a:t>2024.09.26.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15D3E-345F-436A-9FAB-ED11536F46B1}" type="slidenum">
              <a:rPr lang="hu-HU" smtClean="0"/>
              <a:t>‹#›</a:t>
            </a:fld>
            <a:endParaRPr lang="hu-HU"/>
          </a:p>
        </p:txBody>
      </p:sp>
      <p:sp>
        <p:nvSpPr>
          <p:cNvPr id="7" name="Cím 1"/>
          <p:cNvSpPr>
            <a:spLocks noGrp="1"/>
          </p:cNvSpPr>
          <p:nvPr>
            <p:ph type="ctrTitle"/>
          </p:nvPr>
        </p:nvSpPr>
        <p:spPr>
          <a:xfrm>
            <a:off x="4686300" y="3139282"/>
            <a:ext cx="750569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8" name="Alcím 2"/>
          <p:cNvSpPr>
            <a:spLocks noGrp="1"/>
          </p:cNvSpPr>
          <p:nvPr>
            <p:ph type="subTitle" idx="1"/>
          </p:nvPr>
        </p:nvSpPr>
        <p:spPr>
          <a:xfrm>
            <a:off x="4686300" y="5528469"/>
            <a:ext cx="75057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</a:p>
        </p:txBody>
      </p:sp>
    </p:spTree>
    <p:extLst>
      <p:ext uri="{BB962C8B-B14F-4D97-AF65-F5344CB8AC3E}">
        <p14:creationId xmlns:p14="http://schemas.microsoft.com/office/powerpoint/2010/main" val="9262888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F376-FB15-42F8-80CB-979F51924380}" type="datetimeFigureOut">
              <a:rPr lang="hu-HU" smtClean="0"/>
              <a:t>2024.09.26.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15D3E-345F-436A-9FAB-ED11536F46B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721665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F376-FB15-42F8-80CB-979F51924380}" type="datetimeFigureOut">
              <a:rPr lang="hu-HU" smtClean="0"/>
              <a:t>2024.09.26.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15D3E-345F-436A-9FAB-ED11536F46B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611695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F376-FB15-42F8-80CB-979F51924380}" type="datetimeFigureOut">
              <a:rPr lang="hu-HU" smtClean="0"/>
              <a:t>2024.09.26.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15D3E-345F-436A-9FAB-ED11536F46B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647343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F376-FB15-42F8-80CB-979F51924380}" type="datetimeFigureOut">
              <a:rPr lang="hu-HU" smtClean="0"/>
              <a:t>2024.09.26.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15D3E-345F-436A-9FAB-ED11536F46B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018804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F376-FB15-42F8-80CB-979F51924380}" type="datetimeFigureOut">
              <a:rPr lang="hu-HU" smtClean="0"/>
              <a:t>2024.09.26.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15D3E-345F-436A-9FAB-ED11536F46B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45243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749BA-7F3E-4B2F-9150-9579A0130FDA}" type="datetimeFigureOut">
              <a:rPr lang="hu-HU" smtClean="0"/>
              <a:t>2024.09.26.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71D9B-2D7B-4A82-A12F-31FE5F0C5E5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057532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F376-FB15-42F8-80CB-979F51924380}" type="datetimeFigureOut">
              <a:rPr lang="hu-HU" smtClean="0"/>
              <a:t>2024.09.26.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15D3E-345F-436A-9FAB-ED11536F46B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795789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F376-FB15-42F8-80CB-979F51924380}" type="datetimeFigureOut">
              <a:rPr lang="hu-HU" smtClean="0"/>
              <a:t>2024.09.26.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15D3E-345F-436A-9FAB-ED11536F46B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9258766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F376-FB15-42F8-80CB-979F51924380}" type="datetimeFigureOut">
              <a:rPr lang="hu-HU" smtClean="0"/>
              <a:t>2024.09.26.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15D3E-345F-436A-9FAB-ED11536F46B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583496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F376-FB15-42F8-80CB-979F51924380}" type="datetimeFigureOut">
              <a:rPr lang="hu-HU" smtClean="0"/>
              <a:t>2024.09.26.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15D3E-345F-436A-9FAB-ED11536F46B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470585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F376-FB15-42F8-80CB-979F51924380}" type="datetimeFigureOut">
              <a:rPr lang="hu-HU" smtClean="0"/>
              <a:t>2024.09.26.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15D3E-345F-436A-9FAB-ED11536F46B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57347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749BA-7F3E-4B2F-9150-9579A0130FDA}" type="datetimeFigureOut">
              <a:rPr lang="hu-HU" smtClean="0"/>
              <a:t>2024.09.26.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71D9B-2D7B-4A82-A12F-31FE5F0C5E5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24101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749BA-7F3E-4B2F-9150-9579A0130FDA}" type="datetimeFigureOut">
              <a:rPr lang="hu-HU" smtClean="0"/>
              <a:t>2024.09.26.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71D9B-2D7B-4A82-A12F-31FE5F0C5E5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34337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749BA-7F3E-4B2F-9150-9579A0130FDA}" type="datetimeFigureOut">
              <a:rPr lang="hu-HU" smtClean="0"/>
              <a:t>2024.09.26.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71D9B-2D7B-4A82-A12F-31FE5F0C5E5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25689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749BA-7F3E-4B2F-9150-9579A0130FDA}" type="datetimeFigureOut">
              <a:rPr lang="hu-HU" smtClean="0"/>
              <a:t>2024.09.26.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71D9B-2D7B-4A82-A12F-31FE5F0C5E5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50724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749BA-7F3E-4B2F-9150-9579A0130FDA}" type="datetimeFigureOut">
              <a:rPr lang="hu-HU" smtClean="0"/>
              <a:t>2024.09.26.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71D9B-2D7B-4A82-A12F-31FE5F0C5E5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53856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9749BA-7F3E-4B2F-9150-9579A0130FDA}" type="datetimeFigureOut">
              <a:rPr lang="hu-HU" smtClean="0"/>
              <a:t>2024.09.26.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171D9B-2D7B-4A82-A12F-31FE5F0C5E5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31240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9A3535-79AD-40B1-9CC8-A681C5352397}" type="datetimeFigureOut">
              <a:rPr lang="hu-HU" smtClean="0"/>
              <a:t>2024.09.26.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587F33-28DC-4CEB-9649-D46046EC489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80007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AB30B6-273F-4EBD-8DAB-E1FAEDC0E3E3}" type="datetimeFigureOut">
              <a:rPr lang="hu-HU" smtClean="0"/>
              <a:t>2024.09.26.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3D7918-EC6A-4357-8D2C-ACB68CCD4AA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21130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B1F376-FB15-42F8-80CB-979F51924380}" type="datetimeFigureOut">
              <a:rPr lang="hu-HU" smtClean="0"/>
              <a:t>2024.09.26.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15D3E-345F-436A-9FAB-ED11536F46B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01772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://sciencedirect.com/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://statinfo.ksh.hu/Statinfo/themeSelector.jsp?&amp;lang=hu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mbridge.org/core/" TargetMode="External"/><Relationship Id="rId2" Type="http://schemas.openxmlformats.org/officeDocument/2006/relationships/hyperlink" Target="https://akademiai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tandfonline.com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access.hu/" TargetMode="External"/><Relationship Id="rId2" Type="http://schemas.openxmlformats.org/officeDocument/2006/relationships/hyperlink" Target="https://edu.interkonyv.hu/mainPage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szaktars.hu/" TargetMode="External"/><Relationship Id="rId5" Type="http://schemas.openxmlformats.org/officeDocument/2006/relationships/hyperlink" Target="https://mersz.hu/" TargetMode="External"/><Relationship Id="rId4" Type="http://schemas.openxmlformats.org/officeDocument/2006/relationships/hyperlink" Target="https://zeusz.kossuth.hu/start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5">
            <a:extLst>
              <a:ext uri="{FF2B5EF4-FFF2-40B4-BE49-F238E27FC236}">
                <a16:creationId xmlns:a16="http://schemas.microsoft.com/office/drawing/2014/main" id="{C0E1F00F-CFFF-4C70-9D5D-42D4C1BB152C}"/>
              </a:ext>
            </a:extLst>
          </p:cNvPr>
          <p:cNvSpPr txBox="1">
            <a:spLocks/>
          </p:cNvSpPr>
          <p:nvPr/>
        </p:nvSpPr>
        <p:spPr>
          <a:xfrm>
            <a:off x="606055" y="660400"/>
            <a:ext cx="4529470" cy="2882900"/>
          </a:xfrm>
          <a:prstGeom prst="rect">
            <a:avLst/>
          </a:prstGeom>
          <a:effectLst>
            <a:outerShdw blurRad="444500" dist="50800" dir="5400000" algn="ctr" rotWithShape="0">
              <a:srgbClr val="000000">
                <a:alpha val="99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5000" dirty="0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 Demi" panose="020E0802020502020306" pitchFamily="34" charset="0"/>
              </a:rPr>
              <a:t>Előfizetett adatbázisaink</a:t>
            </a:r>
            <a:endParaRPr lang="hu-HU" sz="3000" dirty="0">
              <a:solidFill>
                <a:schemeClr val="accent4">
                  <a:lumMod val="40000"/>
                  <a:lumOff val="60000"/>
                </a:schemeClr>
              </a:solidFill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2922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274522" y="228018"/>
            <a:ext cx="7055380" cy="895406"/>
          </a:xfrm>
          <a:effectLst>
            <a:outerShdw blurRad="444500" dist="50800" dir="5400000" algn="ctr" rotWithShape="0">
              <a:srgbClr val="000000">
                <a:alpha val="99000"/>
              </a:srgb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hu-HU" sz="4000" dirty="0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 Demi" panose="020E0802020502020306" pitchFamily="34" charset="0"/>
              </a:rPr>
              <a:t>MERSZ</a:t>
            </a:r>
          </a:p>
        </p:txBody>
      </p:sp>
      <p:sp>
        <p:nvSpPr>
          <p:cNvPr id="5" name="Tartalom helye 4"/>
          <p:cNvSpPr>
            <a:spLocks noGrp="1"/>
          </p:cNvSpPr>
          <p:nvPr>
            <p:ph sz="half" idx="1"/>
          </p:nvPr>
        </p:nvSpPr>
        <p:spPr>
          <a:xfrm>
            <a:off x="125336" y="1427148"/>
            <a:ext cx="3004051" cy="2821140"/>
          </a:xfrm>
        </p:spPr>
        <p:txBody>
          <a:bodyPr>
            <a:noAutofit/>
          </a:bodyPr>
          <a:lstStyle/>
          <a:p>
            <a:r>
              <a:rPr lang="hu-HU" sz="2000" dirty="0">
                <a:latin typeface="Berlin Sans FB" panose="020E0602020502020306" pitchFamily="34" charset="0"/>
              </a:rPr>
              <a:t>Akadémiai kiadó gyűjteménye</a:t>
            </a:r>
          </a:p>
          <a:p>
            <a:r>
              <a:rPr lang="hu-HU" sz="2000" dirty="0">
                <a:latin typeface="Berlin Sans FB" panose="020E0602020502020306" pitchFamily="34" charset="0"/>
              </a:rPr>
              <a:t>Magyar nyelvű alapművek</a:t>
            </a:r>
          </a:p>
          <a:p>
            <a:r>
              <a:rPr lang="hu-HU" sz="2000" dirty="0">
                <a:latin typeface="Berlin Sans FB" panose="020E0602020502020306" pitchFamily="34" charset="0"/>
              </a:rPr>
              <a:t>Referenciamunkák</a:t>
            </a:r>
          </a:p>
          <a:p>
            <a:r>
              <a:rPr lang="hu-HU" sz="2000" dirty="0">
                <a:latin typeface="Berlin Sans FB" panose="020E0602020502020306" pitchFamily="34" charset="0"/>
              </a:rPr>
              <a:t>Online olvasható </a:t>
            </a:r>
            <a:br>
              <a:rPr lang="hu-HU" sz="2000" dirty="0">
                <a:latin typeface="Berlin Sans FB" panose="020E0602020502020306" pitchFamily="34" charset="0"/>
              </a:rPr>
            </a:br>
            <a:r>
              <a:rPr lang="hu-HU" sz="2000" dirty="0">
                <a:latin typeface="Berlin Sans FB" panose="020E0602020502020306" pitchFamily="34" charset="0"/>
              </a:rPr>
              <a:t>digitális anyagok</a:t>
            </a:r>
          </a:p>
        </p:txBody>
      </p:sp>
      <p:pic>
        <p:nvPicPr>
          <p:cNvPr id="11" name="Tartalom helye 10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57742" y="1248683"/>
            <a:ext cx="9323464" cy="4182169"/>
          </a:xfrm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3EB5E-C694-427E-B2B2-24D1F56AF70C}" type="slidenum">
              <a:rPr lang="hu-HU" smtClean="0"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530227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5"/>
          <p:cNvSpPr>
            <a:spLocks noGrp="1"/>
          </p:cNvSpPr>
          <p:nvPr>
            <p:ph type="title"/>
          </p:nvPr>
        </p:nvSpPr>
        <p:spPr>
          <a:xfrm>
            <a:off x="2008426" y="126003"/>
            <a:ext cx="7375451" cy="1194947"/>
          </a:xfrm>
          <a:effectLst>
            <a:outerShdw blurRad="444500" dist="50800" dir="5400000" algn="ctr" rotWithShape="0">
              <a:srgbClr val="000000">
                <a:alpha val="99000"/>
              </a:srgb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hu-HU" sz="3600" dirty="0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 Demi" panose="020E0802020502020306" pitchFamily="34" charset="0"/>
              </a:rPr>
              <a:t>E-könyv és </a:t>
            </a:r>
            <a:br>
              <a:rPr lang="hu-HU" sz="3600" dirty="0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 Demi" panose="020E0802020502020306" pitchFamily="34" charset="0"/>
              </a:rPr>
            </a:br>
            <a:r>
              <a:rPr lang="hu-HU" sz="3600" dirty="0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 Demi" panose="020E0802020502020306" pitchFamily="34" charset="0"/>
              </a:rPr>
              <a:t>folyóirat adatbázisok</a:t>
            </a:r>
          </a:p>
        </p:txBody>
      </p:sp>
      <p:sp>
        <p:nvSpPr>
          <p:cNvPr id="7" name="Tartalom helye 6"/>
          <p:cNvSpPr>
            <a:spLocks noGrp="1"/>
          </p:cNvSpPr>
          <p:nvPr>
            <p:ph idx="1"/>
          </p:nvPr>
        </p:nvSpPr>
        <p:spPr>
          <a:xfrm>
            <a:off x="1488558" y="1370793"/>
            <a:ext cx="9643730" cy="5168120"/>
          </a:xfrm>
        </p:spPr>
        <p:txBody>
          <a:bodyPr>
            <a:normAutofit/>
          </a:bodyPr>
          <a:lstStyle/>
          <a:p>
            <a:r>
              <a:rPr lang="hu-HU" sz="1800" dirty="0" err="1">
                <a:solidFill>
                  <a:srgbClr val="00B0F0"/>
                </a:solidFill>
                <a:latin typeface="Berlin Sans FB" panose="020E0602020502020306" pitchFamily="34" charset="0"/>
              </a:rPr>
              <a:t>Emerald</a:t>
            </a:r>
            <a:r>
              <a:rPr lang="hu-HU" sz="1800" dirty="0">
                <a:solidFill>
                  <a:srgbClr val="00B0F0"/>
                </a:solidFill>
                <a:latin typeface="Berlin Sans FB" panose="020E0602020502020306" pitchFamily="34" charset="0"/>
              </a:rPr>
              <a:t>: </a:t>
            </a:r>
            <a:r>
              <a:rPr lang="hu-HU" sz="1800" u="sng" dirty="0">
                <a:solidFill>
                  <a:srgbClr val="92D050"/>
                </a:solidFill>
                <a:latin typeface="Berlin Sans FB" panose="020E0602020502020306" pitchFamily="34" charset="0"/>
              </a:rPr>
              <a:t>http://emeraldinsight.com</a:t>
            </a:r>
            <a:br>
              <a:rPr lang="hu-HU" sz="1800" u="sng" dirty="0">
                <a:solidFill>
                  <a:srgbClr val="92D050"/>
                </a:solidFill>
                <a:latin typeface="Berlin Sans FB" panose="020E0602020502020306" pitchFamily="34" charset="0"/>
              </a:rPr>
            </a:br>
            <a:r>
              <a:rPr lang="hu-HU" sz="1800" i="1" u="sng" dirty="0">
                <a:latin typeface="Berlin Sans FB" panose="020E0602020502020306" pitchFamily="34" charset="0"/>
              </a:rPr>
              <a:t>Témakörök:</a:t>
            </a:r>
            <a:br>
              <a:rPr lang="hu-HU" sz="1800" i="1" u="sng" dirty="0">
                <a:latin typeface="Berlin Sans FB" panose="020E0602020502020306" pitchFamily="34" charset="0"/>
              </a:rPr>
            </a:br>
            <a:r>
              <a:rPr lang="hu-HU" sz="1800" dirty="0">
                <a:latin typeface="Berlin Sans FB" panose="020E0602020502020306" pitchFamily="34" charset="0"/>
              </a:rPr>
              <a:t>Marketing; menedzsment; üzleti tudományok; turizmus; vendéglátás</a:t>
            </a:r>
          </a:p>
          <a:p>
            <a:r>
              <a:rPr lang="hu-HU" sz="1800" dirty="0" err="1">
                <a:solidFill>
                  <a:srgbClr val="00B0F0"/>
                </a:solidFill>
                <a:latin typeface="Berlin Sans FB" panose="020E0602020502020306" pitchFamily="34" charset="0"/>
              </a:rPr>
              <a:t>Proquest</a:t>
            </a:r>
            <a:r>
              <a:rPr lang="hu-HU" sz="1800" dirty="0">
                <a:solidFill>
                  <a:srgbClr val="00B0F0"/>
                </a:solidFill>
                <a:latin typeface="Berlin Sans FB" panose="020E0602020502020306" pitchFamily="34" charset="0"/>
              </a:rPr>
              <a:t> </a:t>
            </a:r>
            <a:r>
              <a:rPr lang="hu-HU" sz="1800" dirty="0" err="1">
                <a:solidFill>
                  <a:srgbClr val="00B0F0"/>
                </a:solidFill>
                <a:latin typeface="Berlin Sans FB" panose="020E0602020502020306" pitchFamily="34" charset="0"/>
              </a:rPr>
              <a:t>Central</a:t>
            </a:r>
            <a:r>
              <a:rPr lang="hu-HU" sz="1800" dirty="0">
                <a:solidFill>
                  <a:srgbClr val="00B0F0"/>
                </a:solidFill>
                <a:latin typeface="Berlin Sans FB" panose="020E0602020502020306" pitchFamily="34" charset="0"/>
              </a:rPr>
              <a:t>: </a:t>
            </a:r>
            <a:r>
              <a:rPr lang="hu-HU" sz="1800" u="sng" dirty="0">
                <a:solidFill>
                  <a:srgbClr val="92D050"/>
                </a:solidFill>
                <a:latin typeface="Berlin Sans FB" panose="020E0602020502020306" pitchFamily="34" charset="0"/>
              </a:rPr>
              <a:t>http://search.proquest.com</a:t>
            </a:r>
            <a:br>
              <a:rPr lang="hu-HU" sz="1800" dirty="0">
                <a:solidFill>
                  <a:srgbClr val="00B0F0"/>
                </a:solidFill>
                <a:latin typeface="Berlin Sans FB" panose="020E0602020502020306" pitchFamily="34" charset="0"/>
              </a:rPr>
            </a:br>
            <a:r>
              <a:rPr lang="hu-HU" sz="1800" i="1" u="sng" dirty="0">
                <a:latin typeface="Berlin Sans FB" panose="020E0602020502020306" pitchFamily="34" charset="0"/>
              </a:rPr>
              <a:t>Témakörök:</a:t>
            </a:r>
            <a:br>
              <a:rPr lang="hu-HU" sz="1800" i="1" u="sng" dirty="0">
                <a:latin typeface="Berlin Sans FB" panose="020E0602020502020306" pitchFamily="34" charset="0"/>
              </a:rPr>
            </a:br>
            <a:r>
              <a:rPr lang="hu-HU" sz="1800" dirty="0">
                <a:latin typeface="Berlin Sans FB" panose="020E0602020502020306" pitchFamily="34" charset="0"/>
              </a:rPr>
              <a:t>Üzlet; gazdasági feltételek; vállalati stratégiák; menedzsmentelmélet; menedzsmenttechnikák; üzleti trendek; versenyképességi környezeti és termékinformációk; számvitel; pénzügy</a:t>
            </a:r>
          </a:p>
          <a:p>
            <a:r>
              <a:rPr lang="hu-HU" sz="1800" dirty="0">
                <a:solidFill>
                  <a:srgbClr val="00B0F0"/>
                </a:solidFill>
                <a:latin typeface="Berlin Sans FB" panose="020E0602020502020306" pitchFamily="34" charset="0"/>
              </a:rPr>
              <a:t>Science </a:t>
            </a:r>
            <a:r>
              <a:rPr lang="hu-HU" sz="1800" dirty="0" err="1">
                <a:solidFill>
                  <a:srgbClr val="00B0F0"/>
                </a:solidFill>
                <a:latin typeface="Berlin Sans FB" panose="020E0602020502020306" pitchFamily="34" charset="0"/>
              </a:rPr>
              <a:t>Direct</a:t>
            </a:r>
            <a:r>
              <a:rPr lang="hu-HU" sz="1800" dirty="0">
                <a:solidFill>
                  <a:srgbClr val="00B0F0"/>
                </a:solidFill>
                <a:latin typeface="Berlin Sans FB" panose="020E0602020502020306" pitchFamily="34" charset="0"/>
              </a:rPr>
              <a:t>: </a:t>
            </a:r>
            <a:r>
              <a:rPr lang="hu-HU" sz="1800" u="sng" dirty="0">
                <a:solidFill>
                  <a:srgbClr val="92D050"/>
                </a:solidFill>
                <a:latin typeface="Berlin Sans FB" panose="020E0602020502020306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http://sciencedirect.com</a:t>
            </a:r>
            <a:br>
              <a:rPr lang="hu-HU" sz="1800" u="sng" dirty="0">
                <a:solidFill>
                  <a:srgbClr val="92D050"/>
                </a:solidFill>
                <a:latin typeface="Berlin Sans FB" panose="020E0602020502020306" pitchFamily="34" charset="0"/>
              </a:rPr>
            </a:br>
            <a:r>
              <a:rPr lang="hu-HU" sz="1800" u="sng" dirty="0">
                <a:latin typeface="Berlin Sans FB" panose="020E0602020502020306" pitchFamily="34" charset="0"/>
              </a:rPr>
              <a:t>Témakörök:</a:t>
            </a:r>
            <a:br>
              <a:rPr lang="hu-HU" sz="1800" u="sng" dirty="0">
                <a:solidFill>
                  <a:srgbClr val="92D050"/>
                </a:solidFill>
                <a:latin typeface="Berlin Sans FB" panose="020E0602020502020306" pitchFamily="34" charset="0"/>
              </a:rPr>
            </a:br>
            <a:r>
              <a:rPr lang="hu-HU" sz="1800" dirty="0">
                <a:latin typeface="Berlin Sans FB" panose="020E0602020502020306" pitchFamily="34" charset="0"/>
              </a:rPr>
              <a:t>Természettudományok; orvostudomány; műszaki tudományok; energia és technológia;  társadalomtudományok</a:t>
            </a:r>
          </a:p>
          <a:p>
            <a:r>
              <a:rPr lang="hu-HU" sz="1800" dirty="0">
                <a:solidFill>
                  <a:srgbClr val="00B0F0"/>
                </a:solidFill>
                <a:latin typeface="Berlin Sans FB" panose="020E0602020502020306" pitchFamily="34" charset="0"/>
              </a:rPr>
              <a:t>SpringerLink: </a:t>
            </a:r>
            <a:r>
              <a:rPr lang="hu-HU" sz="1800" u="sng" dirty="0">
                <a:solidFill>
                  <a:srgbClr val="92D050"/>
                </a:solidFill>
                <a:latin typeface="Berlin Sans FB" panose="020E0602020502020306" pitchFamily="34" charset="0"/>
              </a:rPr>
              <a:t>http://link.springer.com</a:t>
            </a:r>
            <a:br>
              <a:rPr lang="hu-HU" sz="1800" u="sng" dirty="0">
                <a:solidFill>
                  <a:srgbClr val="92D050"/>
                </a:solidFill>
                <a:latin typeface="Berlin Sans FB" panose="020E0602020502020306" pitchFamily="34" charset="0"/>
              </a:rPr>
            </a:br>
            <a:r>
              <a:rPr lang="hu-HU" sz="1800" dirty="0">
                <a:latin typeface="Berlin Sans FB" panose="020E0602020502020306" pitchFamily="34" charset="0"/>
              </a:rPr>
              <a:t>Tudományos társaságok folyóiratai; kézikönyvek; konferenciaelőadások; monográfiák; protokollok…</a:t>
            </a:r>
          </a:p>
          <a:p>
            <a:pPr marL="0" indent="0">
              <a:buNone/>
            </a:pPr>
            <a:endParaRPr lang="hu-HU" sz="2000" u="sng" dirty="0">
              <a:solidFill>
                <a:srgbClr val="92D050"/>
              </a:solidFill>
              <a:latin typeface="Berlin Sans FB" panose="020E0602020502020306" pitchFamily="34" charset="0"/>
            </a:endParaRPr>
          </a:p>
          <a:p>
            <a:endParaRPr lang="hu-HU" sz="1900" u="sng" dirty="0">
              <a:solidFill>
                <a:srgbClr val="92D050"/>
              </a:solidFill>
              <a:latin typeface="Berlin Sans FB" panose="020E0602020502020306" pitchFamily="34" charset="0"/>
            </a:endParaRPr>
          </a:p>
          <a:p>
            <a:endParaRPr lang="hu-HU" sz="2400" dirty="0">
              <a:latin typeface="Berlin Sans FB" panose="020E0602020502020306" pitchFamily="34" charset="0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3EB5E-C694-427E-B2B2-24D1F56AF70C}" type="slidenum">
              <a:rPr lang="hu-HU" smtClean="0"/>
              <a:t>11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42089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235051" y="281756"/>
            <a:ext cx="7055380" cy="788846"/>
          </a:xfrm>
          <a:effectLst>
            <a:outerShdw blurRad="444500" dist="50800" dir="5400000" algn="ctr" rotWithShape="0">
              <a:srgbClr val="000000">
                <a:alpha val="99000"/>
              </a:srgb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hu-HU" sz="40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 Demi" panose="020E0802020502020306" pitchFamily="34" charset="0"/>
              </a:rPr>
              <a:t>Emerald</a:t>
            </a:r>
            <a:endParaRPr lang="hu-HU" sz="4000" dirty="0">
              <a:solidFill>
                <a:schemeClr val="accent4">
                  <a:lumMod val="40000"/>
                  <a:lumOff val="60000"/>
                </a:schemeClr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11" name="Tartalom helye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478" y="892837"/>
            <a:ext cx="11975043" cy="5603346"/>
          </a:xfrm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3EB5E-C694-427E-B2B2-24D1F56AF70C}" type="slidenum">
              <a:rPr lang="hu-HU" smtClean="0"/>
              <a:t>12</a:t>
            </a:fld>
            <a:endParaRPr lang="hu-HU"/>
          </a:p>
        </p:txBody>
      </p:sp>
      <p:sp>
        <p:nvSpPr>
          <p:cNvPr id="3" name="Téglalap 2"/>
          <p:cNvSpPr/>
          <p:nvPr/>
        </p:nvSpPr>
        <p:spPr>
          <a:xfrm>
            <a:off x="6751220" y="5096049"/>
            <a:ext cx="1025453" cy="33667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Szövegdoboz 9"/>
          <p:cNvSpPr txBox="1"/>
          <p:nvPr/>
        </p:nvSpPr>
        <p:spPr>
          <a:xfrm>
            <a:off x="7495255" y="4200448"/>
            <a:ext cx="2230689" cy="369332"/>
          </a:xfrm>
          <a:prstGeom prst="rect">
            <a:avLst/>
          </a:prstGeom>
          <a:solidFill>
            <a:schemeClr val="accent5">
              <a:lumMod val="20000"/>
              <a:lumOff val="80000"/>
              <a:alpha val="82000"/>
            </a:schemeClr>
          </a:solidFill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latin typeface="Berlin Sans FB" panose="020E0602020502020306" pitchFamily="34" charset="0"/>
              </a:rPr>
              <a:t>Összetett keresés</a:t>
            </a:r>
          </a:p>
        </p:txBody>
      </p:sp>
      <p:cxnSp>
        <p:nvCxnSpPr>
          <p:cNvPr id="9" name="Egyenes összekötő nyíllal 8">
            <a:extLst>
              <a:ext uri="{FF2B5EF4-FFF2-40B4-BE49-F238E27FC236}">
                <a16:creationId xmlns:a16="http://schemas.microsoft.com/office/drawing/2014/main" id="{947FEC03-E012-4F6E-8223-416BDE520DFF}"/>
              </a:ext>
            </a:extLst>
          </p:cNvPr>
          <p:cNvCxnSpPr/>
          <p:nvPr/>
        </p:nvCxnSpPr>
        <p:spPr>
          <a:xfrm flipH="1">
            <a:off x="7528845" y="4569852"/>
            <a:ext cx="495656" cy="49189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5628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12485" y="344830"/>
            <a:ext cx="7055380" cy="771398"/>
          </a:xfrm>
          <a:effectLst>
            <a:outerShdw blurRad="177800" dist="50800" dir="5400000" algn="ctr" rotWithShape="0">
              <a:srgbClr val="000000">
                <a:alpha val="99000"/>
              </a:srgbClr>
            </a:outerShdw>
          </a:effectLst>
        </p:spPr>
        <p:txBody>
          <a:bodyPr/>
          <a:lstStyle/>
          <a:p>
            <a:pPr algn="ctr"/>
            <a:r>
              <a:rPr lang="hu-HU" sz="3600" dirty="0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" panose="020E0602020502020306" pitchFamily="34" charset="0"/>
              </a:rPr>
              <a:t>Összetett keresés</a:t>
            </a:r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7318" y="1271526"/>
            <a:ext cx="11737364" cy="4557295"/>
          </a:xfrm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3EB5E-C694-427E-B2B2-24D1F56AF70C}" type="slidenum">
              <a:rPr lang="hu-HU" smtClean="0"/>
              <a:t>13</a:t>
            </a:fld>
            <a:endParaRPr lang="hu-HU"/>
          </a:p>
        </p:txBody>
      </p:sp>
      <p:sp>
        <p:nvSpPr>
          <p:cNvPr id="7" name="Téglalap 6"/>
          <p:cNvSpPr/>
          <p:nvPr/>
        </p:nvSpPr>
        <p:spPr>
          <a:xfrm>
            <a:off x="3290427" y="3290776"/>
            <a:ext cx="1516690" cy="276447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Téglalap 7"/>
          <p:cNvSpPr/>
          <p:nvPr/>
        </p:nvSpPr>
        <p:spPr>
          <a:xfrm>
            <a:off x="3290427" y="4868564"/>
            <a:ext cx="2060780" cy="276447"/>
          </a:xfrm>
          <a:prstGeom prst="rect">
            <a:avLst/>
          </a:prstGeom>
          <a:noFill/>
          <a:ln w="28575"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608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1712" y="781594"/>
            <a:ext cx="11011350" cy="5266797"/>
          </a:xfrm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3EB5E-C694-427E-B2B2-24D1F56AF70C}" type="slidenum">
              <a:rPr lang="hu-HU" smtClean="0"/>
              <a:t>14</a:t>
            </a:fld>
            <a:endParaRPr lang="hu-HU"/>
          </a:p>
        </p:txBody>
      </p:sp>
      <p:sp>
        <p:nvSpPr>
          <p:cNvPr id="2" name="Szövegdoboz 1"/>
          <p:cNvSpPr txBox="1"/>
          <p:nvPr/>
        </p:nvSpPr>
        <p:spPr>
          <a:xfrm>
            <a:off x="2614257" y="132641"/>
            <a:ext cx="5554639" cy="646331"/>
          </a:xfrm>
          <a:prstGeom prst="rect">
            <a:avLst/>
          </a:prstGeom>
          <a:noFill/>
          <a:effectLst>
            <a:outerShdw blurRad="177800" dist="50800" dir="5400000" algn="ctr" rotWithShape="0">
              <a:srgbClr val="000000">
                <a:alpha val="99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hu-HU" sz="3600" dirty="0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" panose="020E0602020502020306" pitchFamily="34" charset="0"/>
              </a:rPr>
              <a:t>Találati lista</a:t>
            </a:r>
          </a:p>
        </p:txBody>
      </p:sp>
      <p:sp>
        <p:nvSpPr>
          <p:cNvPr id="14" name="Téglalap 13"/>
          <p:cNvSpPr/>
          <p:nvPr/>
        </p:nvSpPr>
        <p:spPr>
          <a:xfrm>
            <a:off x="6525017" y="2954671"/>
            <a:ext cx="867096" cy="474329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21050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166458" y="136525"/>
            <a:ext cx="7055380" cy="1400530"/>
          </a:xfrm>
          <a:effectLst>
            <a:outerShdw blurRad="444500" dist="50800" dir="5400000" algn="ctr" rotWithShape="0">
              <a:srgbClr val="000000">
                <a:alpha val="99000"/>
              </a:srgb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hu-HU" sz="40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 Demi" panose="020E0802020502020306" pitchFamily="34" charset="0"/>
              </a:rPr>
              <a:t>ProQuest</a:t>
            </a:r>
            <a:r>
              <a:rPr lang="hu-HU" sz="4000" dirty="0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 Demi" panose="020E0802020502020306" pitchFamily="34" charset="0"/>
              </a:rPr>
              <a:t> </a:t>
            </a:r>
            <a:r>
              <a:rPr lang="hu-HU" sz="40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 Demi" panose="020E0802020502020306" pitchFamily="34" charset="0"/>
              </a:rPr>
              <a:t>Central</a:t>
            </a:r>
            <a:endParaRPr lang="hu-HU" sz="4000" dirty="0">
              <a:solidFill>
                <a:schemeClr val="accent4">
                  <a:lumMod val="40000"/>
                  <a:lumOff val="60000"/>
                </a:schemeClr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10" name="Tartalom helye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3913" y="1114346"/>
            <a:ext cx="11084174" cy="5120690"/>
          </a:xfrm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3EB5E-C694-427E-B2B2-24D1F56AF70C}" type="slidenum">
              <a:rPr lang="hu-HU" smtClean="0"/>
              <a:t>15</a:t>
            </a:fld>
            <a:endParaRPr lang="hu-HU"/>
          </a:p>
        </p:txBody>
      </p:sp>
      <p:sp>
        <p:nvSpPr>
          <p:cNvPr id="3" name="Ellipszis 2"/>
          <p:cNvSpPr/>
          <p:nvPr/>
        </p:nvSpPr>
        <p:spPr>
          <a:xfrm>
            <a:off x="2372577" y="3221937"/>
            <a:ext cx="1156835" cy="269665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9" name="Téglalap 28"/>
          <p:cNvSpPr/>
          <p:nvPr/>
        </p:nvSpPr>
        <p:spPr>
          <a:xfrm>
            <a:off x="1257953" y="3723071"/>
            <a:ext cx="1361343" cy="646331"/>
          </a:xfrm>
          <a:prstGeom prst="rect">
            <a:avLst/>
          </a:prstGeom>
          <a:ln w="19050">
            <a:solidFill>
              <a:schemeClr val="tx1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hu-HU" sz="1200" dirty="0">
                <a:solidFill>
                  <a:schemeClr val="bg1"/>
                </a:solidFill>
                <a:latin typeface="Berlin Sans FB" panose="020E0602020502020306" pitchFamily="34" charset="0"/>
              </a:rPr>
              <a:t>Teljes szövegű dokumentumok keresése</a:t>
            </a:r>
          </a:p>
        </p:txBody>
      </p:sp>
      <p:cxnSp>
        <p:nvCxnSpPr>
          <p:cNvPr id="12" name="Egyenes összekötő nyíllal 11">
            <a:extLst>
              <a:ext uri="{FF2B5EF4-FFF2-40B4-BE49-F238E27FC236}">
                <a16:creationId xmlns:a16="http://schemas.microsoft.com/office/drawing/2014/main" id="{089CEFCB-BBC2-4597-A1CA-8F1E44C617B9}"/>
              </a:ext>
            </a:extLst>
          </p:cNvPr>
          <p:cNvCxnSpPr/>
          <p:nvPr/>
        </p:nvCxnSpPr>
        <p:spPr>
          <a:xfrm flipH="1">
            <a:off x="2414041" y="3674691"/>
            <a:ext cx="280897" cy="20886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099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480" y="904107"/>
            <a:ext cx="11273040" cy="5158646"/>
          </a:xfrm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3EB5E-C694-427E-B2B2-24D1F56AF70C}" type="slidenum">
              <a:rPr lang="hu-HU" smtClean="0"/>
              <a:t>16</a:t>
            </a:fld>
            <a:endParaRPr lang="hu-HU"/>
          </a:p>
        </p:txBody>
      </p:sp>
      <p:sp>
        <p:nvSpPr>
          <p:cNvPr id="2" name="Szövegdoboz 1"/>
          <p:cNvSpPr txBox="1"/>
          <p:nvPr/>
        </p:nvSpPr>
        <p:spPr>
          <a:xfrm>
            <a:off x="3461982" y="101938"/>
            <a:ext cx="3684896" cy="646331"/>
          </a:xfrm>
          <a:prstGeom prst="rect">
            <a:avLst/>
          </a:prstGeom>
          <a:noFill/>
          <a:effectLst>
            <a:outerShdw blurRad="177800" dist="50800" dir="5400000" algn="ctr" rotWithShape="0">
              <a:srgbClr val="000000">
                <a:alpha val="99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hu-HU" sz="3600" dirty="0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" panose="020E0602020502020306" pitchFamily="34" charset="0"/>
              </a:rPr>
              <a:t>Találati lista</a:t>
            </a:r>
          </a:p>
        </p:txBody>
      </p:sp>
      <p:sp>
        <p:nvSpPr>
          <p:cNvPr id="8" name="Ellipszis 7"/>
          <p:cNvSpPr/>
          <p:nvPr/>
        </p:nvSpPr>
        <p:spPr>
          <a:xfrm>
            <a:off x="2098525" y="1409718"/>
            <a:ext cx="1485666" cy="30275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Téglalap 8"/>
          <p:cNvSpPr/>
          <p:nvPr/>
        </p:nvSpPr>
        <p:spPr>
          <a:xfrm>
            <a:off x="545712" y="3553098"/>
            <a:ext cx="672507" cy="181414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" name="Téglalap 19"/>
          <p:cNvSpPr/>
          <p:nvPr/>
        </p:nvSpPr>
        <p:spPr>
          <a:xfrm>
            <a:off x="3874963" y="3999432"/>
            <a:ext cx="1375954" cy="177701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Szövegdoboz 16"/>
          <p:cNvSpPr txBox="1"/>
          <p:nvPr/>
        </p:nvSpPr>
        <p:spPr>
          <a:xfrm>
            <a:off x="-215218" y="2520837"/>
            <a:ext cx="2313743" cy="738664"/>
          </a:xfrm>
          <a:prstGeom prst="rect">
            <a:avLst/>
          </a:prstGeom>
          <a:solidFill>
            <a:schemeClr val="accent5">
              <a:lumMod val="40000"/>
              <a:lumOff val="60000"/>
              <a:alpha val="30000"/>
            </a:schemeClr>
          </a:solidFill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hu-HU" sz="1400" dirty="0">
                <a:latin typeface="Berlin Sans FB" panose="020E0602020502020306" pitchFamily="34" charset="0"/>
              </a:rPr>
              <a:t>Csak </a:t>
            </a:r>
            <a:r>
              <a:rPr lang="hu-HU" sz="1400" u="sng" dirty="0">
                <a:latin typeface="Berlin Sans FB" panose="020E0602020502020306" pitchFamily="34" charset="0"/>
              </a:rPr>
              <a:t>lektorált folyóiratok </a:t>
            </a:r>
            <a:r>
              <a:rPr lang="hu-HU" sz="1400" dirty="0">
                <a:latin typeface="Berlin Sans FB" panose="020E0602020502020306" pitchFamily="34" charset="0"/>
              </a:rPr>
              <a:t>között keresünk, ha ezt bejelöljük</a:t>
            </a:r>
            <a:endParaRPr lang="hu-HU" sz="1400" i="1" dirty="0">
              <a:latin typeface="Berlin Sans FB" panose="020E0602020502020306" pitchFamily="34" charset="0"/>
            </a:endParaRPr>
          </a:p>
        </p:txBody>
      </p:sp>
      <p:cxnSp>
        <p:nvCxnSpPr>
          <p:cNvPr id="10" name="Egyenes összekötő nyíllal 9">
            <a:extLst>
              <a:ext uri="{FF2B5EF4-FFF2-40B4-BE49-F238E27FC236}">
                <a16:creationId xmlns:a16="http://schemas.microsoft.com/office/drawing/2014/main" id="{58B1E0C1-5E8D-4AC9-B20D-D696F3EBBDD8}"/>
              </a:ext>
            </a:extLst>
          </p:cNvPr>
          <p:cNvCxnSpPr>
            <a:cxnSpLocks/>
          </p:cNvCxnSpPr>
          <p:nvPr/>
        </p:nvCxnSpPr>
        <p:spPr>
          <a:xfrm flipV="1">
            <a:off x="890510" y="3275953"/>
            <a:ext cx="0" cy="30609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églalap 12">
            <a:extLst>
              <a:ext uri="{FF2B5EF4-FFF2-40B4-BE49-F238E27FC236}">
                <a16:creationId xmlns:a16="http://schemas.microsoft.com/office/drawing/2014/main" id="{1779514D-6075-445F-B090-606C9DFF79EE}"/>
              </a:ext>
            </a:extLst>
          </p:cNvPr>
          <p:cNvSpPr/>
          <p:nvPr/>
        </p:nvSpPr>
        <p:spPr>
          <a:xfrm>
            <a:off x="9827664" y="2110811"/>
            <a:ext cx="1904855" cy="290557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16740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20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097201" y="0"/>
            <a:ext cx="7055380" cy="1133773"/>
          </a:xfrm>
          <a:effectLst>
            <a:outerShdw blurRad="444500" dist="50800" dir="5400000" algn="ctr" rotWithShape="0">
              <a:srgbClr val="000000">
                <a:alpha val="99000"/>
              </a:srgb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hu-HU" sz="40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 Demi" panose="020E0802020502020306" pitchFamily="34" charset="0"/>
              </a:rPr>
              <a:t>SpringerLink</a:t>
            </a:r>
            <a:endParaRPr lang="hu-HU" sz="4000" dirty="0">
              <a:solidFill>
                <a:schemeClr val="accent4">
                  <a:lumMod val="40000"/>
                  <a:lumOff val="60000"/>
                </a:schemeClr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16" name="Tartalom helye 1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201" y="1256299"/>
            <a:ext cx="7700644" cy="5572204"/>
          </a:xfrm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3EB5E-C694-427E-B2B2-24D1F56AF70C}" type="slidenum">
              <a:rPr lang="hu-HU" smtClean="0"/>
              <a:t>17</a:t>
            </a:fld>
            <a:endParaRPr lang="hu-HU"/>
          </a:p>
        </p:txBody>
      </p:sp>
      <p:sp>
        <p:nvSpPr>
          <p:cNvPr id="7" name="Téglalap 6"/>
          <p:cNvSpPr/>
          <p:nvPr/>
        </p:nvSpPr>
        <p:spPr>
          <a:xfrm>
            <a:off x="2364658" y="2786312"/>
            <a:ext cx="1917291" cy="414088"/>
          </a:xfrm>
          <a:prstGeom prst="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Téglalap 8"/>
          <p:cNvSpPr/>
          <p:nvPr/>
        </p:nvSpPr>
        <p:spPr>
          <a:xfrm>
            <a:off x="6385862" y="1828800"/>
            <a:ext cx="1143000" cy="957512"/>
          </a:xfrm>
          <a:prstGeom prst="rect">
            <a:avLst/>
          </a:prstGeom>
          <a:noFill/>
          <a:ln w="76200" cmpd="sng">
            <a:solidFill>
              <a:srgbClr val="92D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11" name="Egyenes összekötő nyíllal 10"/>
          <p:cNvCxnSpPr/>
          <p:nvPr/>
        </p:nvCxnSpPr>
        <p:spPr>
          <a:xfrm>
            <a:off x="4134465" y="3322926"/>
            <a:ext cx="0" cy="850868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" name="Egyenes összekötő nyíllal 4"/>
          <p:cNvCxnSpPr/>
          <p:nvPr/>
        </p:nvCxnSpPr>
        <p:spPr>
          <a:xfrm>
            <a:off x="7625293" y="2292808"/>
            <a:ext cx="941628" cy="14749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Szövegdoboz 7"/>
          <p:cNvSpPr txBox="1"/>
          <p:nvPr/>
        </p:nvSpPr>
        <p:spPr>
          <a:xfrm>
            <a:off x="3323302" y="4272033"/>
            <a:ext cx="3165798" cy="369332"/>
          </a:xfrm>
          <a:prstGeom prst="rect">
            <a:avLst/>
          </a:prstGeom>
          <a:solidFill>
            <a:schemeClr val="accent5">
              <a:lumMod val="20000"/>
              <a:lumOff val="80000"/>
              <a:alpha val="82000"/>
            </a:schemeClr>
          </a:solidFill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latin typeface="Berlin Sans FB" panose="020E0602020502020306" pitchFamily="34" charset="0"/>
              </a:rPr>
              <a:t>Böngészés</a:t>
            </a:r>
            <a:r>
              <a:rPr lang="hu-HU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hu-HU" dirty="0">
                <a:latin typeface="Berlin Sans FB" panose="020E0602020502020306" pitchFamily="34" charset="0"/>
              </a:rPr>
              <a:t>témakörök</a:t>
            </a:r>
            <a:r>
              <a:rPr lang="hu-HU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hu-HU" dirty="0">
                <a:latin typeface="Berlin Sans FB" panose="020E0602020502020306" pitchFamily="34" charset="0"/>
              </a:rPr>
              <a:t>szerint</a:t>
            </a:r>
          </a:p>
        </p:txBody>
      </p:sp>
      <p:sp>
        <p:nvSpPr>
          <p:cNvPr id="10" name="Szövegdoboz 9"/>
          <p:cNvSpPr txBox="1"/>
          <p:nvPr/>
        </p:nvSpPr>
        <p:spPr>
          <a:xfrm>
            <a:off x="8663353" y="2108141"/>
            <a:ext cx="1758462" cy="369332"/>
          </a:xfrm>
          <a:prstGeom prst="rect">
            <a:avLst/>
          </a:prstGeom>
          <a:solidFill>
            <a:schemeClr val="accent5">
              <a:lumMod val="20000"/>
              <a:lumOff val="80000"/>
              <a:alpha val="82000"/>
            </a:schemeClr>
          </a:solidFill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latin typeface="Berlin Sans FB" panose="020E0602020502020306" pitchFamily="34" charset="0"/>
              </a:rPr>
              <a:t>Összetett</a:t>
            </a:r>
            <a:r>
              <a:rPr lang="hu-HU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hu-HU" dirty="0">
                <a:latin typeface="Berlin Sans FB" panose="020E0602020502020306" pitchFamily="34" charset="0"/>
              </a:rPr>
              <a:t>keresés</a:t>
            </a:r>
          </a:p>
        </p:txBody>
      </p:sp>
    </p:spTree>
    <p:extLst>
      <p:ext uri="{BB962C8B-B14F-4D97-AF65-F5344CB8AC3E}">
        <p14:creationId xmlns:p14="http://schemas.microsoft.com/office/powerpoint/2010/main" val="277272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8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2472264" y="72599"/>
            <a:ext cx="7055380" cy="1063423"/>
          </a:xfrm>
          <a:effectLst>
            <a:outerShdw blurRad="177800" dist="50800" dir="5400000" algn="ctr" rotWithShape="0">
              <a:srgbClr val="000000">
                <a:alpha val="99000"/>
              </a:srgb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hu-HU" sz="3600" dirty="0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" panose="020E0602020502020306" pitchFamily="34" charset="0"/>
              </a:rPr>
              <a:t>Összetett keresés</a:t>
            </a:r>
          </a:p>
        </p:txBody>
      </p:sp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3EB5E-C694-427E-B2B2-24D1F56AF70C}" type="slidenum">
              <a:rPr lang="hu-HU" smtClean="0"/>
              <a:t>18</a:t>
            </a:fld>
            <a:endParaRPr lang="hu-HU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308" y="1187116"/>
            <a:ext cx="7507292" cy="5524167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2884967" y="3296093"/>
            <a:ext cx="754912" cy="14885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Ellipszis 5"/>
          <p:cNvSpPr/>
          <p:nvPr/>
        </p:nvSpPr>
        <p:spPr>
          <a:xfrm>
            <a:off x="4581526" y="5438776"/>
            <a:ext cx="276225" cy="21907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7" name="Egyenes összekötő nyíllal 6"/>
          <p:cNvCxnSpPr/>
          <p:nvPr/>
        </p:nvCxnSpPr>
        <p:spPr>
          <a:xfrm>
            <a:off x="3852531" y="3370521"/>
            <a:ext cx="675167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Szövegdoboz 9"/>
          <p:cNvSpPr txBox="1"/>
          <p:nvPr/>
        </p:nvSpPr>
        <p:spPr>
          <a:xfrm>
            <a:off x="4581525" y="3216633"/>
            <a:ext cx="2099266" cy="307777"/>
          </a:xfrm>
          <a:prstGeom prst="rect">
            <a:avLst/>
          </a:prstGeom>
          <a:solidFill>
            <a:schemeClr val="accent5">
              <a:lumMod val="20000"/>
              <a:lumOff val="80000"/>
              <a:alpha val="66000"/>
            </a:schemeClr>
          </a:solidFill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hu-HU" sz="1400" dirty="0">
                <a:latin typeface="Berlin Sans FB" panose="020E0602020502020306" pitchFamily="34" charset="0"/>
              </a:rPr>
              <a:t>Konkrét kifejezésre keres</a:t>
            </a:r>
          </a:p>
        </p:txBody>
      </p:sp>
      <p:sp>
        <p:nvSpPr>
          <p:cNvPr id="11" name="Szövegdoboz 10"/>
          <p:cNvSpPr txBox="1"/>
          <p:nvPr/>
        </p:nvSpPr>
        <p:spPr>
          <a:xfrm>
            <a:off x="7260709" y="4284915"/>
            <a:ext cx="1073889" cy="276999"/>
          </a:xfrm>
          <a:prstGeom prst="rect">
            <a:avLst/>
          </a:prstGeom>
          <a:solidFill>
            <a:schemeClr val="accent5">
              <a:lumMod val="20000"/>
              <a:lumOff val="80000"/>
              <a:alpha val="44000"/>
            </a:schemeClr>
          </a:solidFill>
          <a:ln w="9525">
            <a:noFill/>
          </a:ln>
        </p:spPr>
        <p:txBody>
          <a:bodyPr wrap="square" rtlCol="0">
            <a:spAutoFit/>
          </a:bodyPr>
          <a:lstStyle/>
          <a:p>
            <a:r>
              <a:rPr lang="hu-HU" sz="1200" dirty="0">
                <a:latin typeface="Berlin Sans FB" panose="020E0602020502020306" pitchFamily="34" charset="0"/>
              </a:rPr>
              <a:t>Címben keres</a:t>
            </a:r>
          </a:p>
        </p:txBody>
      </p:sp>
      <p:cxnSp>
        <p:nvCxnSpPr>
          <p:cNvPr id="12" name="Egyenes összekötő nyíllal 11"/>
          <p:cNvCxnSpPr/>
          <p:nvPr/>
        </p:nvCxnSpPr>
        <p:spPr>
          <a:xfrm>
            <a:off x="6680792" y="4423413"/>
            <a:ext cx="489097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Egyenes összekötő nyíllal 13"/>
          <p:cNvCxnSpPr/>
          <p:nvPr/>
        </p:nvCxnSpPr>
        <p:spPr>
          <a:xfrm>
            <a:off x="6645350" y="4884157"/>
            <a:ext cx="489097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" name="Szövegdoboz 14"/>
          <p:cNvSpPr txBox="1"/>
          <p:nvPr/>
        </p:nvSpPr>
        <p:spPr>
          <a:xfrm>
            <a:off x="7260707" y="4745658"/>
            <a:ext cx="2290874" cy="276999"/>
          </a:xfrm>
          <a:prstGeom prst="rect">
            <a:avLst/>
          </a:prstGeom>
          <a:solidFill>
            <a:schemeClr val="accent5">
              <a:lumMod val="20000"/>
              <a:lumOff val="80000"/>
              <a:alpha val="44000"/>
            </a:schemeClr>
          </a:solidFill>
          <a:ln w="9525">
            <a:noFill/>
          </a:ln>
        </p:spPr>
        <p:txBody>
          <a:bodyPr wrap="square" rtlCol="0">
            <a:spAutoFit/>
          </a:bodyPr>
          <a:lstStyle/>
          <a:p>
            <a:r>
              <a:rPr lang="hu-HU" sz="1200" dirty="0">
                <a:latin typeface="Berlin Sans FB" panose="020E0602020502020306" pitchFamily="34" charset="0"/>
              </a:rPr>
              <a:t>Szerz</a:t>
            </a:r>
            <a:r>
              <a:rPr lang="hu-HU" sz="1100" dirty="0">
                <a:latin typeface="Berlin Sans FB" panose="020E0602020502020306" pitchFamily="34" charset="0"/>
              </a:rPr>
              <a:t>ő</a:t>
            </a:r>
            <a:r>
              <a:rPr lang="hu-HU" sz="1200" dirty="0">
                <a:latin typeface="Berlin Sans FB" panose="020E0602020502020306" pitchFamily="34" charset="0"/>
              </a:rPr>
              <a:t>re/szerkeszt</a:t>
            </a:r>
            <a:r>
              <a:rPr lang="hu-HU" sz="1100" dirty="0">
                <a:latin typeface="Berlin Sans FB" panose="020E0602020502020306" pitchFamily="34" charset="0"/>
              </a:rPr>
              <a:t>ő</a:t>
            </a:r>
            <a:r>
              <a:rPr lang="hu-HU" sz="1200" dirty="0">
                <a:latin typeface="Berlin Sans FB" panose="020E0602020502020306" pitchFamily="34" charset="0"/>
              </a:rPr>
              <a:t>re keres</a:t>
            </a:r>
          </a:p>
        </p:txBody>
      </p:sp>
      <p:sp>
        <p:nvSpPr>
          <p:cNvPr id="16" name="Szövegdoboz 15"/>
          <p:cNvSpPr txBox="1"/>
          <p:nvPr/>
        </p:nvSpPr>
        <p:spPr>
          <a:xfrm>
            <a:off x="6140468" y="5394423"/>
            <a:ext cx="3314368" cy="307777"/>
          </a:xfrm>
          <a:prstGeom prst="rect">
            <a:avLst/>
          </a:prstGeom>
          <a:solidFill>
            <a:schemeClr val="accent5">
              <a:lumMod val="20000"/>
              <a:lumOff val="80000"/>
              <a:alpha val="44000"/>
            </a:schemeClr>
          </a:solidFill>
          <a:ln w="952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1400" dirty="0">
                <a:latin typeface="Berlin Sans FB" panose="020E0602020502020306" pitchFamily="34" charset="0"/>
              </a:rPr>
              <a:t>Csak el</a:t>
            </a:r>
            <a:r>
              <a:rPr lang="hu-HU" sz="1200" b="1" dirty="0">
                <a:latin typeface="Berlin Sans FB" panose="020E0602020502020306" pitchFamily="34" charset="0"/>
              </a:rPr>
              <a:t>ő</a:t>
            </a:r>
            <a:r>
              <a:rPr lang="hu-HU" sz="1400" dirty="0">
                <a:latin typeface="Berlin Sans FB" panose="020E0602020502020306" pitchFamily="34" charset="0"/>
              </a:rPr>
              <a:t>fizetett tartalmakban keres</a:t>
            </a:r>
          </a:p>
        </p:txBody>
      </p:sp>
      <p:cxnSp>
        <p:nvCxnSpPr>
          <p:cNvPr id="17" name="Egyenes összekötő nyíllal 16"/>
          <p:cNvCxnSpPr/>
          <p:nvPr/>
        </p:nvCxnSpPr>
        <p:spPr>
          <a:xfrm flipV="1">
            <a:off x="5001548" y="5548311"/>
            <a:ext cx="998407" cy="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6862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 animBg="1"/>
      <p:bldP spid="11" grpId="0" animBg="1"/>
      <p:bldP spid="15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3EB5E-C694-427E-B2B2-24D1F56AF70C}" type="slidenum">
              <a:rPr lang="hu-HU" smtClean="0"/>
              <a:t>19</a:t>
            </a:fld>
            <a:endParaRPr lang="hu-HU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670" y="930443"/>
            <a:ext cx="6916288" cy="5799220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2211670" y="2179675"/>
            <a:ext cx="1672758" cy="347684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5" name="Egyenes összekötő nyíllal 4"/>
          <p:cNvCxnSpPr/>
          <p:nvPr/>
        </p:nvCxnSpPr>
        <p:spPr>
          <a:xfrm>
            <a:off x="3048049" y="5741583"/>
            <a:ext cx="0" cy="382771"/>
          </a:xfrm>
          <a:prstGeom prst="straightConnector1">
            <a:avLst/>
          </a:prstGeom>
          <a:ln w="28575">
            <a:solidFill>
              <a:schemeClr val="tx1"/>
            </a:solidFill>
            <a:prstDash val="sysDash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Téglalap 6"/>
          <p:cNvSpPr/>
          <p:nvPr/>
        </p:nvSpPr>
        <p:spPr>
          <a:xfrm>
            <a:off x="2342247" y="6137793"/>
            <a:ext cx="14116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400" dirty="0">
                <a:latin typeface="Berlin Sans FB" panose="020E0602020502020306" pitchFamily="34" charset="0"/>
              </a:rPr>
              <a:t>További sz</a:t>
            </a:r>
            <a:r>
              <a:rPr lang="hu-HU" sz="1400" b="1" dirty="0">
                <a:latin typeface="Berlin Sans FB" panose="020E0602020502020306" pitchFamily="34" charset="0"/>
              </a:rPr>
              <a:t>ű</a:t>
            </a:r>
            <a:r>
              <a:rPr lang="hu-HU" sz="1400" dirty="0">
                <a:latin typeface="Berlin Sans FB" panose="020E0602020502020306" pitchFamily="34" charset="0"/>
              </a:rPr>
              <a:t>rési lehet</a:t>
            </a:r>
            <a:r>
              <a:rPr lang="hu-HU" sz="1400" b="1" dirty="0">
                <a:latin typeface="Berlin Sans FB" panose="020E0602020502020306" pitchFamily="34" charset="0"/>
              </a:rPr>
              <a:t>ő</a:t>
            </a:r>
            <a:r>
              <a:rPr lang="hu-HU" sz="1400" dirty="0">
                <a:latin typeface="Berlin Sans FB" panose="020E0602020502020306" pitchFamily="34" charset="0"/>
              </a:rPr>
              <a:t>ségek</a:t>
            </a:r>
          </a:p>
        </p:txBody>
      </p:sp>
      <p:sp>
        <p:nvSpPr>
          <p:cNvPr id="10" name="Téglalap 9"/>
          <p:cNvSpPr/>
          <p:nvPr/>
        </p:nvSpPr>
        <p:spPr>
          <a:xfrm>
            <a:off x="4022652" y="4391248"/>
            <a:ext cx="1116419" cy="14885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Téglalap 10"/>
          <p:cNvSpPr/>
          <p:nvPr/>
        </p:nvSpPr>
        <p:spPr>
          <a:xfrm>
            <a:off x="4022652" y="2838893"/>
            <a:ext cx="5007935" cy="754912"/>
          </a:xfrm>
          <a:prstGeom prst="rect">
            <a:avLst/>
          </a:prstGeom>
          <a:noFill/>
          <a:ln w="28575"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12" name="Egyenes összekötő nyíllal 11"/>
          <p:cNvCxnSpPr/>
          <p:nvPr/>
        </p:nvCxnSpPr>
        <p:spPr>
          <a:xfrm flipV="1">
            <a:off x="7230188" y="1850065"/>
            <a:ext cx="0" cy="932122"/>
          </a:xfrm>
          <a:prstGeom prst="straightConnector1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" name="Szövegdoboz 14"/>
          <p:cNvSpPr txBox="1"/>
          <p:nvPr/>
        </p:nvSpPr>
        <p:spPr>
          <a:xfrm>
            <a:off x="6180555" y="1276254"/>
            <a:ext cx="2099266" cy="523220"/>
          </a:xfrm>
          <a:prstGeom prst="rect">
            <a:avLst/>
          </a:prstGeom>
          <a:solidFill>
            <a:schemeClr val="accent5">
              <a:lumMod val="20000"/>
              <a:lumOff val="80000"/>
              <a:alpha val="66000"/>
            </a:schemeClr>
          </a:solidFill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hu-HU" sz="1400" dirty="0">
                <a:latin typeface="Berlin Sans FB" panose="020E0602020502020306" pitchFamily="34" charset="0"/>
              </a:rPr>
              <a:t>Teljes szöveggel letölthető tartalmak</a:t>
            </a:r>
          </a:p>
        </p:txBody>
      </p:sp>
      <p:sp>
        <p:nvSpPr>
          <p:cNvPr id="17" name="Ellipszis 16"/>
          <p:cNvSpPr/>
          <p:nvPr/>
        </p:nvSpPr>
        <p:spPr>
          <a:xfrm>
            <a:off x="8881730" y="1818167"/>
            <a:ext cx="246228" cy="22328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" name="Cím 3"/>
          <p:cNvSpPr txBox="1">
            <a:spLocks/>
          </p:cNvSpPr>
          <p:nvPr/>
        </p:nvSpPr>
        <p:spPr>
          <a:xfrm>
            <a:off x="2322338" y="220440"/>
            <a:ext cx="7055380" cy="1063423"/>
          </a:xfrm>
          <a:prstGeom prst="rect">
            <a:avLst/>
          </a:prstGeom>
          <a:effectLst>
            <a:outerShdw blurRad="177800" dist="50800" dir="5400000" algn="ctr" rotWithShape="0">
              <a:srgbClr val="000000">
                <a:alpha val="99000"/>
              </a:srgbClr>
            </a:outerShdw>
          </a:effectLst>
        </p:spPr>
        <p:txBody>
          <a:bodyPr/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u-HU" sz="3600" dirty="0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" panose="020E0602020502020306" pitchFamily="34" charset="0"/>
              </a:rPr>
              <a:t>Összetett keresés</a:t>
            </a:r>
          </a:p>
        </p:txBody>
      </p:sp>
      <p:cxnSp>
        <p:nvCxnSpPr>
          <p:cNvPr id="19" name="Egyenes összekötő nyíllal 18"/>
          <p:cNvCxnSpPr/>
          <p:nvPr/>
        </p:nvCxnSpPr>
        <p:spPr>
          <a:xfrm>
            <a:off x="9127959" y="2036136"/>
            <a:ext cx="212603" cy="279990"/>
          </a:xfrm>
          <a:prstGeom prst="straightConnector1">
            <a:avLst/>
          </a:prstGeom>
          <a:ln w="28575">
            <a:solidFill>
              <a:srgbClr val="92D050"/>
            </a:solidFill>
            <a:prstDash val="solid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3" name="Szövegdoboz 22"/>
          <p:cNvSpPr txBox="1"/>
          <p:nvPr/>
        </p:nvSpPr>
        <p:spPr>
          <a:xfrm>
            <a:off x="9234259" y="2348324"/>
            <a:ext cx="1297228" cy="523220"/>
          </a:xfrm>
          <a:prstGeom prst="rect">
            <a:avLst/>
          </a:prstGeom>
          <a:solidFill>
            <a:schemeClr val="accent5">
              <a:lumMod val="20000"/>
              <a:lumOff val="80000"/>
              <a:alpha val="66000"/>
            </a:schemeClr>
          </a:solidFill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hu-HU" sz="1400" dirty="0">
                <a:latin typeface="Berlin Sans FB" panose="020E0602020502020306" pitchFamily="34" charset="0"/>
              </a:rPr>
              <a:t>Találati lista letöltése</a:t>
            </a:r>
          </a:p>
        </p:txBody>
      </p:sp>
    </p:spTree>
    <p:extLst>
      <p:ext uri="{BB962C8B-B14F-4D97-AF65-F5344CB8AC3E}">
        <p14:creationId xmlns:p14="http://schemas.microsoft.com/office/powerpoint/2010/main" val="181657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10" grpId="0" animBg="1"/>
      <p:bldP spid="11" grpId="0" animBg="1"/>
      <p:bldP spid="15" grpId="0" animBg="1"/>
      <p:bldP spid="17" grpId="0" animBg="1"/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rtalom helye 2">
            <a:extLst>
              <a:ext uri="{FF2B5EF4-FFF2-40B4-BE49-F238E27FC236}">
                <a16:creationId xmlns:a16="http://schemas.microsoft.com/office/drawing/2014/main" id="{1CBD0AA3-8822-4391-80F5-B5125CA817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9639" y="539938"/>
            <a:ext cx="9072722" cy="5778124"/>
          </a:xfrm>
        </p:spPr>
        <p:txBody>
          <a:bodyPr>
            <a:normAutofit fontScale="92500" lnSpcReduction="10000"/>
          </a:bodyPr>
          <a:lstStyle/>
          <a:p>
            <a:pPr marL="200025" indent="-200025">
              <a:buFont typeface="Wingdings" panose="05000000000000000000" pitchFamily="2" charset="2"/>
              <a:buChar char="q"/>
            </a:pPr>
            <a:r>
              <a:rPr lang="hu-HU" noProof="1"/>
              <a:t>Mi az elektronikus adatbázis?</a:t>
            </a:r>
          </a:p>
          <a:p>
            <a:pPr marL="266700" indent="0">
              <a:buNone/>
            </a:pPr>
            <a:r>
              <a:rPr lang="hu-HU" sz="1650" noProof="1">
                <a:solidFill>
                  <a:schemeClr val="accent1">
                    <a:lumMod val="75000"/>
                  </a:schemeClr>
                </a:solidFill>
              </a:rPr>
              <a:t>Letölthető források online gyűjteménye, több keresési lehetőséggel</a:t>
            </a:r>
          </a:p>
          <a:p>
            <a:pPr marL="266700" indent="0">
              <a:buNone/>
            </a:pPr>
            <a:endParaRPr lang="hu-HU" sz="1650" noProof="1">
              <a:solidFill>
                <a:schemeClr val="accent1">
                  <a:lumMod val="75000"/>
                </a:schemeClr>
              </a:solidFill>
            </a:endParaRPr>
          </a:p>
          <a:p>
            <a:pPr marL="200025" indent="-200025">
              <a:buFont typeface="Wingdings" panose="05000000000000000000" pitchFamily="2" charset="2"/>
              <a:buChar char="q"/>
            </a:pPr>
            <a:r>
              <a:rPr lang="hu-HU" noProof="1"/>
              <a:t>Mely adatbázisokra van az Egyetemnek előfizetése?</a:t>
            </a:r>
          </a:p>
          <a:p>
            <a:pPr marL="0" indent="0">
              <a:buNone/>
            </a:pPr>
            <a:endParaRPr lang="en-GB" noProof="1"/>
          </a:p>
          <a:p>
            <a:pPr marL="523875" indent="-257175">
              <a:buFont typeface="Wingdings" panose="05000000000000000000" pitchFamily="2" charset="2"/>
              <a:buChar char="q"/>
            </a:pPr>
            <a:r>
              <a:rPr lang="hu-HU" sz="1650" noProof="1">
                <a:solidFill>
                  <a:schemeClr val="accent1">
                    <a:lumMod val="75000"/>
                  </a:schemeClr>
                </a:solidFill>
              </a:rPr>
              <a:t>Tudományos tartalmak</a:t>
            </a:r>
            <a:endParaRPr lang="en-GB" sz="1650" noProof="1">
              <a:solidFill>
                <a:schemeClr val="accent1">
                  <a:lumMod val="75000"/>
                </a:schemeClr>
              </a:solidFill>
            </a:endParaRPr>
          </a:p>
          <a:p>
            <a:pPr marL="542925" lvl="1" indent="0">
              <a:buNone/>
            </a:pPr>
            <a:r>
              <a:rPr lang="hu-HU" sz="1575" noProof="1">
                <a:solidFill>
                  <a:schemeClr val="accent1">
                    <a:lumMod val="75000"/>
                  </a:schemeClr>
                </a:solidFill>
              </a:rPr>
              <a:t>Teljes szövegű hozzáférés</a:t>
            </a:r>
            <a:endParaRPr lang="en-GB" sz="1575" noProof="1">
              <a:solidFill>
                <a:schemeClr val="accent1">
                  <a:lumMod val="75000"/>
                </a:schemeClr>
              </a:solidFill>
            </a:endParaRPr>
          </a:p>
          <a:p>
            <a:pPr marL="542925" lvl="2" indent="0">
              <a:buNone/>
            </a:pPr>
            <a:r>
              <a:rPr lang="en-GB" sz="1575" dirty="0"/>
              <a:t>A</a:t>
            </a:r>
            <a:r>
              <a:rPr lang="hu-HU" sz="1575" dirty="0" err="1"/>
              <a:t>kadémiai</a:t>
            </a:r>
            <a:r>
              <a:rPr lang="hu-HU" sz="1575" dirty="0"/>
              <a:t> Kiadó folyóiratai</a:t>
            </a:r>
            <a:r>
              <a:rPr lang="en-GB" sz="1575" dirty="0"/>
              <a:t>, </a:t>
            </a:r>
            <a:r>
              <a:rPr lang="hu-HU" sz="1575" dirty="0"/>
              <a:t>Cambridge University Press, </a:t>
            </a:r>
            <a:r>
              <a:rPr lang="en-GB" sz="1575" dirty="0"/>
              <a:t>Emerald, EMIS, </a:t>
            </a:r>
            <a:r>
              <a:rPr lang="hu-HU" sz="1575" dirty="0" err="1"/>
              <a:t>Interkönyv</a:t>
            </a:r>
            <a:r>
              <a:rPr lang="en-GB" sz="1575" dirty="0"/>
              <a:t>, </a:t>
            </a:r>
            <a:r>
              <a:rPr lang="hu-HU" sz="1575" dirty="0" err="1"/>
              <a:t>L’Harmattan</a:t>
            </a:r>
            <a:r>
              <a:rPr lang="hu-HU" sz="1575" dirty="0"/>
              <a:t> Open Access, Kossuth Kiadó, </a:t>
            </a:r>
            <a:r>
              <a:rPr lang="en-GB" sz="1575" dirty="0"/>
              <a:t>KSH</a:t>
            </a:r>
            <a:r>
              <a:rPr lang="hu-HU" sz="1575" dirty="0"/>
              <a:t> (ingyenes)</a:t>
            </a:r>
            <a:r>
              <a:rPr lang="en-GB" sz="1575" dirty="0"/>
              <a:t>, </a:t>
            </a:r>
            <a:r>
              <a:rPr lang="hu-HU" sz="1575" dirty="0"/>
              <a:t>MERSZ, </a:t>
            </a:r>
            <a:r>
              <a:rPr lang="en-GB" sz="1575" dirty="0" err="1"/>
              <a:t>Proquest</a:t>
            </a:r>
            <a:r>
              <a:rPr lang="en-GB" sz="1575" dirty="0"/>
              <a:t> Central, </a:t>
            </a:r>
            <a:r>
              <a:rPr lang="hu-HU" sz="1575" dirty="0" err="1"/>
              <a:t>Sage</a:t>
            </a:r>
            <a:r>
              <a:rPr lang="hu-HU" sz="1575" dirty="0"/>
              <a:t> </a:t>
            </a:r>
            <a:r>
              <a:rPr lang="hu-HU" sz="1575" dirty="0" err="1"/>
              <a:t>Journals</a:t>
            </a:r>
            <a:r>
              <a:rPr lang="hu-HU" sz="1575" dirty="0"/>
              <a:t>, </a:t>
            </a:r>
            <a:r>
              <a:rPr lang="en-GB" sz="1575" dirty="0"/>
              <a:t>Science Direct,</a:t>
            </a:r>
            <a:r>
              <a:rPr lang="hu-HU" sz="1575" dirty="0"/>
              <a:t> </a:t>
            </a:r>
            <a:r>
              <a:rPr lang="en-GB" sz="1575" dirty="0"/>
              <a:t>SpringerLink, </a:t>
            </a:r>
            <a:r>
              <a:rPr lang="hu-HU" sz="1575" dirty="0" err="1"/>
              <a:t>Statista</a:t>
            </a:r>
            <a:r>
              <a:rPr lang="hu-HU" sz="1575" dirty="0"/>
              <a:t>, Szaktárs, Taylor &amp; Francis, </a:t>
            </a:r>
            <a:r>
              <a:rPr lang="en-GB" sz="1575" dirty="0"/>
              <a:t>UNWTO</a:t>
            </a:r>
          </a:p>
          <a:p>
            <a:pPr marL="542925" lvl="2" indent="0">
              <a:buClr>
                <a:schemeClr val="accent5"/>
              </a:buClr>
              <a:buNone/>
            </a:pPr>
            <a:r>
              <a:rPr lang="hu-HU" noProof="1">
                <a:solidFill>
                  <a:schemeClr val="accent1">
                    <a:lumMod val="75000"/>
                  </a:schemeClr>
                </a:solidFill>
              </a:rPr>
              <a:t>Citációs (idézettségi) adatbázisok</a:t>
            </a:r>
            <a:endParaRPr lang="en-GB" noProof="1"/>
          </a:p>
          <a:p>
            <a:pPr marL="542925" lvl="2" indent="0">
              <a:buNone/>
            </a:pPr>
            <a:r>
              <a:rPr lang="en-GB" sz="1575" dirty="0"/>
              <a:t>Scopus, Web of Science</a:t>
            </a:r>
          </a:p>
          <a:p>
            <a:pPr marL="466725" lvl="2" indent="-257175">
              <a:spcBef>
                <a:spcPts val="750"/>
              </a:spcBef>
              <a:buFont typeface="Wingdings" panose="05000000000000000000" pitchFamily="2" charset="2"/>
              <a:buChar char="q"/>
            </a:pPr>
            <a:r>
              <a:rPr lang="hu-HU" sz="1650" dirty="0">
                <a:solidFill>
                  <a:schemeClr val="accent1">
                    <a:lumMod val="75000"/>
                  </a:schemeClr>
                </a:solidFill>
              </a:rPr>
              <a:t>Dokumentumtípus szerint</a:t>
            </a:r>
            <a:endParaRPr lang="en-GB" sz="1650" dirty="0">
              <a:solidFill>
                <a:schemeClr val="accent1">
                  <a:lumMod val="75000"/>
                </a:schemeClr>
              </a:solidFill>
            </a:endParaRPr>
          </a:p>
          <a:p>
            <a:pPr marL="542925" lvl="2" indent="0">
              <a:buClr>
                <a:srgbClr val="C00000"/>
              </a:buClr>
              <a:buNone/>
            </a:pPr>
            <a:r>
              <a:rPr lang="hu-HU" sz="1575" dirty="0"/>
              <a:t>Folyóiratok, folyóiratcikkek, e-könyvek, könyvfejezetek, esettanulmányok, piackutatások, statisztikák</a:t>
            </a:r>
            <a:endParaRPr lang="en-GB" sz="1575" dirty="0"/>
          </a:p>
          <a:p>
            <a:pPr marL="466725" lvl="2" indent="-257175">
              <a:spcBef>
                <a:spcPts val="750"/>
              </a:spcBef>
              <a:buClr>
                <a:schemeClr val="accent5"/>
              </a:buClr>
              <a:buFont typeface="Wingdings" panose="05000000000000000000" pitchFamily="2" charset="2"/>
              <a:buChar char="q"/>
            </a:pPr>
            <a:r>
              <a:rPr lang="hu-HU" sz="1650" dirty="0">
                <a:solidFill>
                  <a:schemeClr val="accent1">
                    <a:lumMod val="75000"/>
                  </a:schemeClr>
                </a:solidFill>
              </a:rPr>
              <a:t>Hozzáférés típusa szerint</a:t>
            </a:r>
            <a:endParaRPr lang="en-GB" sz="1650" dirty="0">
              <a:solidFill>
                <a:schemeClr val="accent1">
                  <a:lumMod val="75000"/>
                </a:schemeClr>
              </a:solidFill>
            </a:endParaRPr>
          </a:p>
          <a:p>
            <a:pPr marL="542925" indent="0">
              <a:buClr>
                <a:srgbClr val="C00000"/>
              </a:buClr>
              <a:buNone/>
            </a:pPr>
            <a:r>
              <a:rPr lang="en-GB" sz="1575" dirty="0"/>
              <a:t>Open Access</a:t>
            </a:r>
            <a:r>
              <a:rPr lang="hu-HU" sz="1575" dirty="0"/>
              <a:t> (nyílt hozzáférésű)</a:t>
            </a:r>
            <a:r>
              <a:rPr lang="en-GB" sz="1575" dirty="0"/>
              <a:t> </a:t>
            </a:r>
            <a:r>
              <a:rPr lang="hu-HU" sz="1575" dirty="0"/>
              <a:t>tartalom</a:t>
            </a:r>
            <a:r>
              <a:rPr lang="en-GB" sz="1575" dirty="0"/>
              <a:t> – </a:t>
            </a:r>
            <a:r>
              <a:rPr lang="hu-HU" sz="1575" dirty="0"/>
              <a:t>bármely felhasználó számára hozzáférhető</a:t>
            </a:r>
            <a:endParaRPr lang="en-GB" sz="1575" dirty="0"/>
          </a:p>
          <a:p>
            <a:pPr marL="542925" indent="0">
              <a:buClr>
                <a:srgbClr val="C00000"/>
              </a:buClr>
              <a:buNone/>
            </a:pPr>
            <a:r>
              <a:rPr lang="hu-HU" sz="1575" dirty="0"/>
              <a:t>Előfizetett tartalom</a:t>
            </a:r>
            <a:r>
              <a:rPr lang="en-GB" sz="1575" dirty="0"/>
              <a:t> – </a:t>
            </a:r>
            <a:r>
              <a:rPr lang="hu-HU" sz="1575" dirty="0"/>
              <a:t>az előfizető intézmények számára hozzáférhető</a:t>
            </a:r>
            <a:endParaRPr lang="en-GB" sz="1575" dirty="0"/>
          </a:p>
          <a:p>
            <a:pPr marL="542925" indent="0">
              <a:buClr>
                <a:srgbClr val="C00000"/>
              </a:buClr>
              <a:buNone/>
            </a:pPr>
            <a:r>
              <a:rPr lang="hu-HU" sz="1575" dirty="0"/>
              <a:t>Díjköteles tartalom</a:t>
            </a:r>
            <a:r>
              <a:rPr lang="en-GB" sz="1575" dirty="0"/>
              <a:t> – </a:t>
            </a:r>
            <a:r>
              <a:rPr lang="hu-HU" sz="1575" dirty="0" err="1"/>
              <a:t>egyénenkénti</a:t>
            </a:r>
            <a:r>
              <a:rPr lang="hu-HU" sz="1575" dirty="0"/>
              <a:t> kifizetés után hozzáférhető</a:t>
            </a:r>
            <a:endParaRPr lang="en-GB" sz="1575" dirty="0"/>
          </a:p>
          <a:p>
            <a:pPr marL="400050" lvl="2" indent="-400050">
              <a:spcBef>
                <a:spcPts val="750"/>
              </a:spcBef>
              <a:buFont typeface="Wingdings" panose="05000000000000000000" pitchFamily="2" charset="2"/>
              <a:buChar char="q"/>
            </a:pPr>
            <a:endParaRPr lang="hu-HU" dirty="0"/>
          </a:p>
          <a:p>
            <a:pPr marL="270272" lvl="2" indent="0">
              <a:buNone/>
            </a:pPr>
            <a:endParaRPr lang="hu-HU" sz="1200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0119305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213355" y="295736"/>
            <a:ext cx="7055380" cy="610705"/>
          </a:xfrm>
          <a:effectLst>
            <a:outerShdw blurRad="444500" dist="50800" dir="5400000" algn="ctr" rotWithShape="0">
              <a:srgbClr val="000000">
                <a:alpha val="99000"/>
              </a:srgb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hu-HU" sz="3600" dirty="0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 Demi" panose="020E0802020502020306" pitchFamily="34" charset="0"/>
              </a:rPr>
              <a:t>Speciális adatbázisok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82748" y="1033158"/>
            <a:ext cx="10026503" cy="5529106"/>
          </a:xfrm>
        </p:spPr>
        <p:txBody>
          <a:bodyPr>
            <a:normAutofit lnSpcReduction="10000"/>
          </a:bodyPr>
          <a:lstStyle/>
          <a:p>
            <a:pPr marL="0" indent="0">
              <a:buClr>
                <a:srgbClr val="C00000"/>
              </a:buClr>
              <a:buNone/>
            </a:pPr>
            <a:endParaRPr lang="hu-HU" sz="2400" dirty="0">
              <a:latin typeface="Berlin Sans FB" panose="020E0602020502020306" pitchFamily="34" charset="0"/>
            </a:endParaRPr>
          </a:p>
          <a:p>
            <a:pPr>
              <a:buClr>
                <a:srgbClr val="C00000"/>
              </a:buClr>
            </a:pPr>
            <a:r>
              <a:rPr lang="hu-HU" sz="2200" dirty="0">
                <a:solidFill>
                  <a:srgbClr val="00B0F0"/>
                </a:solidFill>
                <a:latin typeface="Berlin Sans FB" panose="020E0602020502020306" pitchFamily="34" charset="0"/>
              </a:rPr>
              <a:t>EMIS: </a:t>
            </a:r>
            <a:r>
              <a:rPr lang="hu-HU" sz="2200" u="sng" dirty="0">
                <a:solidFill>
                  <a:srgbClr val="92D050"/>
                </a:solidFill>
                <a:latin typeface="Berlin Sans FB" panose="020E0602020502020306" pitchFamily="34" charset="0"/>
              </a:rPr>
              <a:t>emis.com/php/</a:t>
            </a:r>
            <a:r>
              <a:rPr lang="hu-HU" sz="2200" u="sng" dirty="0" err="1">
                <a:solidFill>
                  <a:srgbClr val="92D050"/>
                </a:solidFill>
                <a:latin typeface="Berlin Sans FB" panose="020E0602020502020306" pitchFamily="34" charset="0"/>
              </a:rPr>
              <a:t>dashboard</a:t>
            </a:r>
            <a:r>
              <a:rPr lang="hu-HU" sz="2200" u="sng" dirty="0">
                <a:solidFill>
                  <a:srgbClr val="92D050"/>
                </a:solidFill>
                <a:latin typeface="Berlin Sans FB" panose="020E0602020502020306" pitchFamily="34" charset="0"/>
              </a:rPr>
              <a:t>/index</a:t>
            </a:r>
            <a:br>
              <a:rPr lang="hu-HU" sz="2200" u="sng" dirty="0">
                <a:solidFill>
                  <a:srgbClr val="92D050"/>
                </a:solidFill>
                <a:latin typeface="Berlin Sans FB" panose="020E0602020502020306" pitchFamily="34" charset="0"/>
              </a:rPr>
            </a:br>
            <a:r>
              <a:rPr lang="hu-HU" sz="2200" dirty="0">
                <a:latin typeface="Berlin Sans FB" panose="020E0602020502020306" pitchFamily="34" charset="0"/>
              </a:rPr>
              <a:t>Áttekintést nyújt a feltörekvő országokról, vállalatokról és iparágakról</a:t>
            </a:r>
          </a:p>
          <a:p>
            <a:pPr>
              <a:buClr>
                <a:srgbClr val="C00000"/>
              </a:buClr>
            </a:pPr>
            <a:r>
              <a:rPr lang="hu-HU" sz="2200" dirty="0">
                <a:solidFill>
                  <a:srgbClr val="00B0F0"/>
                </a:solidFill>
                <a:latin typeface="Berlin Sans FB" panose="020E0602020502020306" pitchFamily="34" charset="0"/>
              </a:rPr>
              <a:t>KSH Tájékoztatási Adatbázis: </a:t>
            </a:r>
            <a:r>
              <a:rPr lang="hu-HU" sz="2200" dirty="0">
                <a:solidFill>
                  <a:srgbClr val="92D050"/>
                </a:solidFill>
                <a:latin typeface="Berlin Sans FB" panose="020E0602020502020306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http://statinfo.ksh.hu/Statinfo/themeSelector.jsp?&amp;lang=hu</a:t>
            </a:r>
            <a:r>
              <a:rPr lang="hu-HU" sz="2200" dirty="0">
                <a:solidFill>
                  <a:srgbClr val="92D050"/>
                </a:solidFill>
                <a:latin typeface="Berlin Sans FB" panose="020E0602020502020306" pitchFamily="34" charset="0"/>
              </a:rPr>
              <a:t> </a:t>
            </a:r>
            <a:br>
              <a:rPr lang="hu-HU" sz="2200" b="1" dirty="0">
                <a:solidFill>
                  <a:srgbClr val="92D050"/>
                </a:solidFill>
              </a:rPr>
            </a:br>
            <a:r>
              <a:rPr lang="hu-HU" sz="2200" dirty="0">
                <a:latin typeface="Berlin Sans FB" panose="020E0602020502020306" pitchFamily="34" charset="0"/>
              </a:rPr>
              <a:t>Az ország társadalmi és gazdasági helyzetére, népességének alakulására vonatkozó hivatalos adatokat a KSH teszi közzé. Szakstatisztikákat gyűjthetünk le témák szerint.</a:t>
            </a:r>
          </a:p>
          <a:p>
            <a:pPr>
              <a:buClr>
                <a:srgbClr val="C00000"/>
              </a:buClr>
            </a:pPr>
            <a:r>
              <a:rPr lang="hu-HU" sz="2200" dirty="0">
                <a:solidFill>
                  <a:srgbClr val="00B0F0"/>
                </a:solidFill>
                <a:latin typeface="Berlin Sans FB" panose="020E0602020502020306" pitchFamily="34" charset="0"/>
              </a:rPr>
              <a:t>UNWTO: </a:t>
            </a:r>
            <a:r>
              <a:rPr lang="hu-HU" sz="2200" u="sng" dirty="0">
                <a:solidFill>
                  <a:srgbClr val="92D050"/>
                </a:solidFill>
                <a:latin typeface="Berlin Sans FB" panose="020E0602020502020306" pitchFamily="34" charset="0"/>
              </a:rPr>
              <a:t>e-unwto.org</a:t>
            </a:r>
            <a:br>
              <a:rPr lang="hu-HU" sz="2200" u="sng" dirty="0">
                <a:solidFill>
                  <a:srgbClr val="92D050"/>
                </a:solidFill>
                <a:latin typeface="Berlin Sans FB" panose="020E0602020502020306" pitchFamily="34" charset="0"/>
              </a:rPr>
            </a:br>
            <a:r>
              <a:rPr lang="hu-HU" sz="2200" dirty="0">
                <a:latin typeface="Berlin Sans FB" panose="020E0602020502020306" pitchFamily="34" charset="0"/>
              </a:rPr>
              <a:t>A World </a:t>
            </a:r>
            <a:r>
              <a:rPr lang="hu-HU" sz="2200" dirty="0" err="1">
                <a:latin typeface="Berlin Sans FB" panose="020E0602020502020306" pitchFamily="34" charset="0"/>
              </a:rPr>
              <a:t>Tourism</a:t>
            </a:r>
            <a:r>
              <a:rPr lang="hu-HU" sz="2200" dirty="0">
                <a:latin typeface="Berlin Sans FB" panose="020E0602020502020306" pitchFamily="34" charset="0"/>
              </a:rPr>
              <a:t> Organization online szolgáltatása, amely turizmussal kapcsolatosan szolgáltat statisztikai adatokat és e-könyveket</a:t>
            </a:r>
          </a:p>
          <a:p>
            <a:pPr>
              <a:buClr>
                <a:srgbClr val="C00000"/>
              </a:buClr>
            </a:pPr>
            <a:r>
              <a:rPr lang="hu-HU" sz="2200" dirty="0">
                <a:solidFill>
                  <a:srgbClr val="00B0F0"/>
                </a:solidFill>
                <a:latin typeface="Berlin Sans FB" panose="020E0602020502020306" pitchFamily="34" charset="0"/>
              </a:rPr>
              <a:t>STATISTA: </a:t>
            </a:r>
            <a:r>
              <a:rPr lang="hu-HU" sz="2200" u="sng" dirty="0">
                <a:solidFill>
                  <a:srgbClr val="92D050"/>
                </a:solidFill>
                <a:latin typeface="Berlin Sans FB" panose="020E0602020502020306" pitchFamily="34" charset="0"/>
              </a:rPr>
              <a:t>statista.com</a:t>
            </a:r>
            <a:br>
              <a:rPr lang="hu-HU" sz="2200" u="sng" dirty="0">
                <a:solidFill>
                  <a:srgbClr val="92D050"/>
                </a:solidFill>
                <a:latin typeface="Berlin Sans FB" panose="020E0602020502020306" pitchFamily="34" charset="0"/>
              </a:rPr>
            </a:br>
            <a:r>
              <a:rPr lang="hu-HU" sz="2200" dirty="0">
                <a:latin typeface="Berlin Sans FB" panose="020E0602020502020306" pitchFamily="34" charset="0"/>
              </a:rPr>
              <a:t>A világ egyik legnagyobb statisztikai és piaci adatplatformja, amely több mint 1,5 millió statisztikai adathoz, előrejelzéshez, aktához, jelentéshez és </a:t>
            </a:r>
            <a:r>
              <a:rPr lang="hu-HU" sz="2200" dirty="0" err="1">
                <a:latin typeface="Berlin Sans FB" panose="020E0602020502020306" pitchFamily="34" charset="0"/>
              </a:rPr>
              <a:t>infografikához</a:t>
            </a:r>
            <a:r>
              <a:rPr lang="hu-HU" sz="2200" dirty="0">
                <a:latin typeface="Berlin Sans FB" panose="020E0602020502020306" pitchFamily="34" charset="0"/>
              </a:rPr>
              <a:t> biztosít hozzáférést. Több mint 80 000 témát ölel fel, amelyek nemcsak a közgazdaságtanra, hanem a társadalmi és demográfiai számokra és tényekre is fókuszálnak. </a:t>
            </a:r>
            <a:endParaRPr lang="hu-HU" sz="2200" u="sng" dirty="0">
              <a:solidFill>
                <a:srgbClr val="92D050"/>
              </a:solidFill>
              <a:latin typeface="Berlin Sans FB" panose="020E0602020502020306" pitchFamily="34" charset="0"/>
            </a:endParaRPr>
          </a:p>
          <a:p>
            <a:pPr marL="0" indent="0">
              <a:buClr>
                <a:srgbClr val="C00000"/>
              </a:buClr>
              <a:buNone/>
            </a:pPr>
            <a:endParaRPr lang="hu-HU" sz="2200" dirty="0">
              <a:latin typeface="Berlin Sans FB" panose="020E0602020502020306" pitchFamily="34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93EB5E-C694-427E-B2B2-24D1F56AF70C}" type="slidenum">
              <a:rPr lang="hu-HU" sz="90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20</a:t>
            </a:fld>
            <a:endParaRPr lang="hu-HU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11634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2"/>
          <a:srcRect l="1310" t="9374" r="2823" b="6956"/>
          <a:stretch/>
        </p:blipFill>
        <p:spPr>
          <a:xfrm>
            <a:off x="1985935" y="1961811"/>
            <a:ext cx="8249630" cy="4050000"/>
          </a:xfrm>
          <a:prstGeom prst="rect">
            <a:avLst/>
          </a:prstGeom>
        </p:spPr>
      </p:pic>
      <p:sp>
        <p:nvSpPr>
          <p:cNvPr id="5" name="Cím 1"/>
          <p:cNvSpPr>
            <a:spLocks noGrp="1"/>
          </p:cNvSpPr>
          <p:nvPr>
            <p:ph type="title"/>
          </p:nvPr>
        </p:nvSpPr>
        <p:spPr>
          <a:xfrm>
            <a:off x="2386931" y="620375"/>
            <a:ext cx="7055380" cy="1050398"/>
          </a:xfrm>
          <a:effectLst>
            <a:outerShdw blurRad="444500" dist="50800" dir="5400000" algn="ctr" rotWithShape="0">
              <a:srgbClr val="000000">
                <a:alpha val="99000"/>
              </a:srgb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hu-HU" sz="4000" dirty="0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 Demi" panose="020E0802020502020306" pitchFamily="34" charset="0"/>
              </a:rPr>
              <a:t>EMIS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F93EB5E-C694-427E-B2B2-24D1F56AF70C}" type="slidenum">
              <a:rPr lang="hu-HU">
                <a:solidFill>
                  <a:prstClr val="black">
                    <a:tint val="75000"/>
                  </a:prstClr>
                </a:solidFill>
                <a:latin typeface="Segoe UI Semilight"/>
              </a:rPr>
              <a:pPr defTabSz="685800"/>
              <a:t>21</a:t>
            </a:fld>
            <a:endParaRPr lang="hu-HU">
              <a:solidFill>
                <a:prstClr val="black">
                  <a:tint val="75000"/>
                </a:prstClr>
              </a:solidFill>
              <a:latin typeface="Segoe UI Semilight"/>
            </a:endParaRPr>
          </a:p>
        </p:txBody>
      </p:sp>
      <p:sp>
        <p:nvSpPr>
          <p:cNvPr id="7" name="Ellipszis 6"/>
          <p:cNvSpPr/>
          <p:nvPr/>
        </p:nvSpPr>
        <p:spPr>
          <a:xfrm>
            <a:off x="5914622" y="1954083"/>
            <a:ext cx="1464493" cy="25982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hu-HU" sz="1350">
              <a:solidFill>
                <a:prstClr val="white"/>
              </a:solidFill>
              <a:latin typeface="Segoe UI Semilight"/>
            </a:endParaRPr>
          </a:p>
        </p:txBody>
      </p:sp>
      <p:sp>
        <p:nvSpPr>
          <p:cNvPr id="8" name="Ellipszis 7"/>
          <p:cNvSpPr/>
          <p:nvPr/>
        </p:nvSpPr>
        <p:spPr>
          <a:xfrm>
            <a:off x="7574733" y="1954083"/>
            <a:ext cx="1464493" cy="25982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hu-HU" sz="1350">
              <a:solidFill>
                <a:prstClr val="white"/>
              </a:solidFill>
              <a:latin typeface="Segoe UI Semilight"/>
            </a:endParaRPr>
          </a:p>
        </p:txBody>
      </p:sp>
      <p:sp>
        <p:nvSpPr>
          <p:cNvPr id="12" name="Téglalap 11"/>
          <p:cNvSpPr/>
          <p:nvPr/>
        </p:nvSpPr>
        <p:spPr>
          <a:xfrm>
            <a:off x="6287967" y="2313898"/>
            <a:ext cx="825675" cy="257852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hu-HU" sz="1350">
              <a:solidFill>
                <a:prstClr val="white"/>
              </a:solidFill>
              <a:latin typeface="Segoe UI Semilight"/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3467640" y="2718050"/>
            <a:ext cx="1297228" cy="253916"/>
          </a:xfrm>
          <a:prstGeom prst="rect">
            <a:avLst/>
          </a:prstGeom>
          <a:solidFill>
            <a:schemeClr val="tx1">
              <a:alpha val="66000"/>
            </a:schemeClr>
          </a:solidFill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685800"/>
            <a:r>
              <a:rPr lang="hu-HU" sz="1050" dirty="0">
                <a:solidFill>
                  <a:prstClr val="white"/>
                </a:solidFill>
                <a:latin typeface="Berlin Sans FB" panose="020E0602020502020306" pitchFamily="34" charset="0"/>
              </a:rPr>
              <a:t>Ország kiválasztása</a:t>
            </a:r>
          </a:p>
        </p:txBody>
      </p:sp>
      <p:sp>
        <p:nvSpPr>
          <p:cNvPr id="15" name="Szövegdoboz 14"/>
          <p:cNvSpPr txBox="1"/>
          <p:nvPr/>
        </p:nvSpPr>
        <p:spPr>
          <a:xfrm>
            <a:off x="7574733" y="1571956"/>
            <a:ext cx="1464493" cy="253916"/>
          </a:xfrm>
          <a:prstGeom prst="rect">
            <a:avLst/>
          </a:prstGeom>
          <a:solidFill>
            <a:schemeClr val="tx1">
              <a:alpha val="66000"/>
            </a:schemeClr>
          </a:solidFill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685800"/>
            <a:r>
              <a:rPr lang="hu-HU" sz="1050" dirty="0">
                <a:solidFill>
                  <a:prstClr val="white"/>
                </a:solidFill>
                <a:latin typeface="Berlin Sans FB" panose="020E0602020502020306" pitchFamily="34" charset="0"/>
              </a:rPr>
              <a:t>Nyelv kiválasztása</a:t>
            </a:r>
          </a:p>
        </p:txBody>
      </p:sp>
      <p:cxnSp>
        <p:nvCxnSpPr>
          <p:cNvPr id="16" name="Egyenes összekötő nyíllal 15"/>
          <p:cNvCxnSpPr/>
          <p:nvPr/>
        </p:nvCxnSpPr>
        <p:spPr>
          <a:xfrm flipV="1">
            <a:off x="4764873" y="2174854"/>
            <a:ext cx="1496455" cy="543199"/>
          </a:xfrm>
          <a:prstGeom prst="straightConnector1">
            <a:avLst/>
          </a:prstGeom>
          <a:ln w="28575">
            <a:solidFill>
              <a:srgbClr val="00B050"/>
            </a:solidFill>
            <a:prstDash val="sysDash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Egyenes összekötő nyíllal 19"/>
          <p:cNvCxnSpPr/>
          <p:nvPr/>
        </p:nvCxnSpPr>
        <p:spPr>
          <a:xfrm>
            <a:off x="8196420" y="1814060"/>
            <a:ext cx="476844" cy="136691"/>
          </a:xfrm>
          <a:prstGeom prst="straightConnector1">
            <a:avLst/>
          </a:prstGeom>
          <a:ln w="28575">
            <a:solidFill>
              <a:srgbClr val="00B050"/>
            </a:solidFill>
            <a:prstDash val="sysDash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Egyenes összekötő nyíllal 23"/>
          <p:cNvCxnSpPr/>
          <p:nvPr/>
        </p:nvCxnSpPr>
        <p:spPr>
          <a:xfrm flipV="1">
            <a:off x="5664952" y="2571751"/>
            <a:ext cx="639133" cy="673470"/>
          </a:xfrm>
          <a:prstGeom prst="straightConnector1">
            <a:avLst/>
          </a:prstGeom>
          <a:ln w="28575">
            <a:solidFill>
              <a:srgbClr val="00B050"/>
            </a:solidFill>
            <a:prstDash val="sysDash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7" name="Szövegdoboz 16"/>
          <p:cNvSpPr txBox="1"/>
          <p:nvPr/>
        </p:nvSpPr>
        <p:spPr>
          <a:xfrm>
            <a:off x="2652840" y="1531949"/>
            <a:ext cx="1463187" cy="253916"/>
          </a:xfrm>
          <a:prstGeom prst="rect">
            <a:avLst/>
          </a:prstGeom>
          <a:solidFill>
            <a:schemeClr val="tx1">
              <a:alpha val="66000"/>
            </a:schemeClr>
          </a:solidFill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685800"/>
            <a:r>
              <a:rPr lang="hu-HU" sz="1050" dirty="0">
                <a:solidFill>
                  <a:prstClr val="white"/>
                </a:solidFill>
                <a:latin typeface="Berlin Sans FB" panose="020E0602020502020306" pitchFamily="34" charset="0"/>
              </a:rPr>
              <a:t>Összetett keresés</a:t>
            </a:r>
          </a:p>
        </p:txBody>
      </p:sp>
      <p:cxnSp>
        <p:nvCxnSpPr>
          <p:cNvPr id="21" name="Egyenes összekötő nyíllal 20"/>
          <p:cNvCxnSpPr>
            <a:stCxn id="17" idx="2"/>
          </p:cNvCxnSpPr>
          <p:nvPr/>
        </p:nvCxnSpPr>
        <p:spPr>
          <a:xfrm>
            <a:off x="3384434" y="1785866"/>
            <a:ext cx="168509" cy="579315"/>
          </a:xfrm>
          <a:prstGeom prst="straightConnector1">
            <a:avLst/>
          </a:prstGeom>
          <a:ln w="28575">
            <a:solidFill>
              <a:srgbClr val="00B050"/>
            </a:solidFill>
            <a:prstDash val="sysDash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Egyenes összekötő nyíllal 21"/>
          <p:cNvCxnSpPr/>
          <p:nvPr/>
        </p:nvCxnSpPr>
        <p:spPr>
          <a:xfrm>
            <a:off x="3496105" y="1762782"/>
            <a:ext cx="1169378" cy="602398"/>
          </a:xfrm>
          <a:prstGeom prst="straightConnector1">
            <a:avLst/>
          </a:prstGeom>
          <a:ln w="28575">
            <a:solidFill>
              <a:srgbClr val="00B050"/>
            </a:solidFill>
            <a:prstDash val="sysDash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5BE2349B-8703-4CCE-A0AA-2FCF73907285}"/>
              </a:ext>
            </a:extLst>
          </p:cNvPr>
          <p:cNvSpPr txBox="1"/>
          <p:nvPr/>
        </p:nvSpPr>
        <p:spPr>
          <a:xfrm>
            <a:off x="4840898" y="3284670"/>
            <a:ext cx="1463187" cy="253916"/>
          </a:xfrm>
          <a:prstGeom prst="rect">
            <a:avLst/>
          </a:prstGeom>
          <a:solidFill>
            <a:schemeClr val="tx1">
              <a:alpha val="66000"/>
            </a:schemeClr>
          </a:solidFill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685800"/>
            <a:r>
              <a:rPr lang="hu-HU" sz="1050" dirty="0">
                <a:solidFill>
                  <a:prstClr val="white"/>
                </a:solidFill>
                <a:latin typeface="Berlin Sans FB" panose="020E0602020502020306" pitchFamily="34" charset="0"/>
              </a:rPr>
              <a:t>Egyszerű keresés</a:t>
            </a:r>
          </a:p>
        </p:txBody>
      </p:sp>
    </p:spTree>
    <p:extLst>
      <p:ext uri="{BB962C8B-B14F-4D97-AF65-F5344CB8AC3E}">
        <p14:creationId xmlns:p14="http://schemas.microsoft.com/office/powerpoint/2010/main" val="3562562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" presetClass="entr" presetSubtype="1" accel="40000" decel="4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2" presetClass="entr" presetSubtype="1" accel="40000" decel="4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000"/>
                            </p:stCondLst>
                            <p:childTnLst>
                              <p:par>
                                <p:cTn id="5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0"/>
                            </p:stCondLst>
                            <p:childTnLst>
                              <p:par>
                                <p:cTn id="6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000"/>
                            </p:stCondLst>
                            <p:childTnLst>
                              <p:par>
                                <p:cTn id="65" presetID="2" presetClass="entr" presetSubtype="1" accel="40000" decel="4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4000"/>
                            </p:stCondLst>
                            <p:childTnLst>
                              <p:par>
                                <p:cTn id="7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6000"/>
                            </p:stCondLst>
                            <p:childTnLst>
                              <p:par>
                                <p:cTn id="7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8000"/>
                            </p:stCondLst>
                            <p:childTnLst>
                              <p:par>
                                <p:cTn id="8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12" grpId="0" animBg="1"/>
      <p:bldP spid="13" grpId="0" animBg="1"/>
      <p:bldP spid="15" grpId="0" animBg="1"/>
      <p:bldP spid="17" grpId="0" animBg="1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 rotWithShape="1">
          <a:blip r:embed="rId2"/>
          <a:srcRect l="1241" t="9481" r="1216" b="5723"/>
          <a:stretch/>
        </p:blipFill>
        <p:spPr>
          <a:xfrm>
            <a:off x="2054027" y="1950750"/>
            <a:ext cx="8282214" cy="4050000"/>
          </a:xfrm>
          <a:prstGeom prst="rect">
            <a:avLst/>
          </a:prstGeom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F93EB5E-C694-427E-B2B2-24D1F56AF70C}" type="slidenum">
              <a:rPr lang="hu-HU">
                <a:solidFill>
                  <a:prstClr val="black">
                    <a:tint val="75000"/>
                  </a:prstClr>
                </a:solidFill>
                <a:latin typeface="Segoe UI Semilight"/>
              </a:rPr>
              <a:pPr defTabSz="685800"/>
              <a:t>22</a:t>
            </a:fld>
            <a:endParaRPr lang="hu-HU">
              <a:solidFill>
                <a:prstClr val="black">
                  <a:tint val="75000"/>
                </a:prstClr>
              </a:solidFill>
              <a:latin typeface="Segoe UI Semilight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2745421" y="1589665"/>
            <a:ext cx="1411604" cy="253916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 defTabSz="685800"/>
            <a:r>
              <a:rPr lang="hu-HU" sz="1050" dirty="0">
                <a:solidFill>
                  <a:prstClr val="white"/>
                </a:solidFill>
                <a:latin typeface="Berlin Sans FB" panose="020E0602020502020306" pitchFamily="34" charset="0"/>
              </a:rPr>
              <a:t>További információk</a:t>
            </a:r>
          </a:p>
        </p:txBody>
      </p:sp>
      <p:cxnSp>
        <p:nvCxnSpPr>
          <p:cNvPr id="9" name="Egyenes összekötő nyíllal 8"/>
          <p:cNvCxnSpPr/>
          <p:nvPr/>
        </p:nvCxnSpPr>
        <p:spPr>
          <a:xfrm>
            <a:off x="3451226" y="1857947"/>
            <a:ext cx="196547" cy="702743"/>
          </a:xfrm>
          <a:prstGeom prst="straightConnector1">
            <a:avLst/>
          </a:prstGeom>
          <a:ln w="28575">
            <a:solidFill>
              <a:schemeClr val="accent1"/>
            </a:solidFill>
            <a:prstDash val="sysDash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Ellipszis 12"/>
          <p:cNvSpPr/>
          <p:nvPr/>
        </p:nvSpPr>
        <p:spPr>
          <a:xfrm>
            <a:off x="2476480" y="2560695"/>
            <a:ext cx="4474926" cy="326620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hu-HU" sz="1350">
              <a:solidFill>
                <a:prstClr val="white"/>
              </a:solidFill>
              <a:latin typeface="Segoe UI Semilight"/>
            </a:endParaRPr>
          </a:p>
        </p:txBody>
      </p:sp>
      <p:sp>
        <p:nvSpPr>
          <p:cNvPr id="15" name="Ellipszis 14"/>
          <p:cNvSpPr/>
          <p:nvPr/>
        </p:nvSpPr>
        <p:spPr>
          <a:xfrm>
            <a:off x="2149893" y="2978390"/>
            <a:ext cx="1301328" cy="326620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hu-HU" sz="1350">
              <a:solidFill>
                <a:prstClr val="white"/>
              </a:solidFill>
              <a:latin typeface="Segoe UI Semilight"/>
            </a:endParaRPr>
          </a:p>
        </p:txBody>
      </p:sp>
      <p:sp>
        <p:nvSpPr>
          <p:cNvPr id="16" name="Ellipszis 15"/>
          <p:cNvSpPr/>
          <p:nvPr/>
        </p:nvSpPr>
        <p:spPr>
          <a:xfrm>
            <a:off x="6697312" y="2978389"/>
            <a:ext cx="1301328" cy="326620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hu-HU" sz="1350">
              <a:solidFill>
                <a:prstClr val="white"/>
              </a:solidFill>
              <a:latin typeface="Segoe UI Semilight"/>
            </a:endParaRPr>
          </a:p>
        </p:txBody>
      </p:sp>
      <p:sp>
        <p:nvSpPr>
          <p:cNvPr id="17" name="Szövegdoboz 16"/>
          <p:cNvSpPr txBox="1"/>
          <p:nvPr/>
        </p:nvSpPr>
        <p:spPr>
          <a:xfrm>
            <a:off x="7699986" y="2419945"/>
            <a:ext cx="1297228" cy="253916"/>
          </a:xfrm>
          <a:prstGeom prst="rect">
            <a:avLst/>
          </a:prstGeom>
          <a:solidFill>
            <a:srgbClr val="92D050">
              <a:alpha val="66000"/>
            </a:srgbClr>
          </a:solidFill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685800"/>
            <a:r>
              <a:rPr lang="hu-HU" sz="1050" dirty="0">
                <a:solidFill>
                  <a:prstClr val="white"/>
                </a:solidFill>
                <a:latin typeface="Berlin Sans FB" panose="020E0602020502020306" pitchFamily="34" charset="0"/>
              </a:rPr>
              <a:t>Letöltés PDF-ben</a:t>
            </a:r>
          </a:p>
        </p:txBody>
      </p:sp>
      <p:sp>
        <p:nvSpPr>
          <p:cNvPr id="18" name="Szövegdoboz 17"/>
          <p:cNvSpPr txBox="1"/>
          <p:nvPr/>
        </p:nvSpPr>
        <p:spPr>
          <a:xfrm>
            <a:off x="7870212" y="2867702"/>
            <a:ext cx="1297228" cy="253916"/>
          </a:xfrm>
          <a:prstGeom prst="rect">
            <a:avLst/>
          </a:prstGeom>
          <a:solidFill>
            <a:srgbClr val="92D050">
              <a:alpha val="66000"/>
            </a:srgbClr>
          </a:solidFill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685800"/>
            <a:r>
              <a:rPr lang="hu-HU" sz="1050" dirty="0">
                <a:solidFill>
                  <a:prstClr val="white"/>
                </a:solidFill>
                <a:latin typeface="Berlin Sans FB" panose="020E0602020502020306" pitchFamily="34" charset="0"/>
              </a:rPr>
              <a:t>Letöltés </a:t>
            </a:r>
            <a:r>
              <a:rPr lang="hu-HU" sz="1050" dirty="0" err="1">
                <a:solidFill>
                  <a:prstClr val="white"/>
                </a:solidFill>
                <a:latin typeface="Berlin Sans FB" panose="020E0602020502020306" pitchFamily="34" charset="0"/>
              </a:rPr>
              <a:t>excelben</a:t>
            </a:r>
            <a:endParaRPr lang="hu-HU" sz="1050" dirty="0">
              <a:solidFill>
                <a:prstClr val="white"/>
              </a:solidFill>
              <a:latin typeface="Berlin Sans FB" panose="020E0602020502020306" pitchFamily="34" charset="0"/>
            </a:endParaRPr>
          </a:p>
        </p:txBody>
      </p:sp>
      <p:cxnSp>
        <p:nvCxnSpPr>
          <p:cNvPr id="19" name="Egyenes összekötő nyíllal 18"/>
          <p:cNvCxnSpPr/>
          <p:nvPr/>
        </p:nvCxnSpPr>
        <p:spPr>
          <a:xfrm>
            <a:off x="8850354" y="2723999"/>
            <a:ext cx="634181" cy="0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prstDash val="solid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Egyenes összekötő nyíllal 21"/>
          <p:cNvCxnSpPr/>
          <p:nvPr/>
        </p:nvCxnSpPr>
        <p:spPr>
          <a:xfrm>
            <a:off x="8850354" y="3139564"/>
            <a:ext cx="634181" cy="0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prstDash val="solid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Ellipszis 13"/>
          <p:cNvSpPr/>
          <p:nvPr/>
        </p:nvSpPr>
        <p:spPr>
          <a:xfrm>
            <a:off x="9604842" y="2560691"/>
            <a:ext cx="481409" cy="32661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hu-HU" sz="1350">
              <a:solidFill>
                <a:prstClr val="white"/>
              </a:solidFill>
              <a:latin typeface="Segoe UI Semilight"/>
            </a:endParaRPr>
          </a:p>
        </p:txBody>
      </p:sp>
      <p:sp>
        <p:nvSpPr>
          <p:cNvPr id="21" name="Ellipszis 20"/>
          <p:cNvSpPr/>
          <p:nvPr/>
        </p:nvSpPr>
        <p:spPr>
          <a:xfrm>
            <a:off x="9484535" y="2978385"/>
            <a:ext cx="626435" cy="32661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hu-HU" sz="1350">
              <a:solidFill>
                <a:prstClr val="white"/>
              </a:solidFill>
              <a:latin typeface="Segoe UI Semilight"/>
            </a:endParaRPr>
          </a:p>
        </p:txBody>
      </p:sp>
      <p:sp>
        <p:nvSpPr>
          <p:cNvPr id="20" name="Cím 1">
            <a:extLst>
              <a:ext uri="{FF2B5EF4-FFF2-40B4-BE49-F238E27FC236}">
                <a16:creationId xmlns:a16="http://schemas.microsoft.com/office/drawing/2014/main" id="{847257E4-7D2F-4AF3-BBD6-67D48AEFCF33}"/>
              </a:ext>
            </a:extLst>
          </p:cNvPr>
          <p:cNvSpPr txBox="1">
            <a:spLocks/>
          </p:cNvSpPr>
          <p:nvPr/>
        </p:nvSpPr>
        <p:spPr>
          <a:xfrm>
            <a:off x="2568310" y="856550"/>
            <a:ext cx="7055380" cy="789228"/>
          </a:xfrm>
          <a:prstGeom prst="rect">
            <a:avLst/>
          </a:prstGeom>
          <a:effectLst>
            <a:outerShdw blurRad="177800" dist="50800" dir="5400000" algn="ctr" rotWithShape="0">
              <a:srgbClr val="000000">
                <a:alpha val="99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3600" dirty="0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" panose="020E0602020502020306" pitchFamily="34" charset="0"/>
              </a:rPr>
              <a:t>Találat adatai</a:t>
            </a:r>
          </a:p>
        </p:txBody>
      </p:sp>
    </p:spTree>
    <p:extLst>
      <p:ext uri="{BB962C8B-B14F-4D97-AF65-F5344CB8AC3E}">
        <p14:creationId xmlns:p14="http://schemas.microsoft.com/office/powerpoint/2010/main" val="3711264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1" accel="40000" decel="4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000"/>
                            </p:stCondLst>
                            <p:childTnLst>
                              <p:par>
                                <p:cTn id="4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000"/>
                            </p:stCondLst>
                            <p:childTnLst>
                              <p:par>
                                <p:cTn id="6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1000"/>
                            </p:stCondLst>
                            <p:childTnLst>
                              <p:par>
                                <p:cTn id="6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1500"/>
                            </p:stCondLst>
                            <p:childTnLst>
                              <p:par>
                                <p:cTn id="7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2500"/>
                            </p:stCondLst>
                            <p:childTnLst>
                              <p:par>
                                <p:cTn id="7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4500"/>
                            </p:stCondLst>
                            <p:childTnLst>
                              <p:par>
                                <p:cTn id="8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0"/>
                            </p:stCondLst>
                            <p:childTnLst>
                              <p:par>
                                <p:cTn id="8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4" grpId="0" animBg="1"/>
      <p:bldP spid="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358393" y="269192"/>
            <a:ext cx="7055380" cy="1400530"/>
          </a:xfrm>
          <a:effectLst>
            <a:outerShdw blurRad="444500" dist="50800" dir="5400000" algn="ctr" rotWithShape="0">
              <a:srgbClr val="000000">
                <a:alpha val="99000"/>
              </a:srgbClr>
            </a:outerShdw>
          </a:effectLst>
        </p:spPr>
        <p:txBody>
          <a:bodyPr/>
          <a:lstStyle/>
          <a:p>
            <a:pPr algn="ctr"/>
            <a:r>
              <a:rPr lang="hu-HU" sz="4000" dirty="0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 Demi" panose="020E0802020502020306" pitchFamily="34" charset="0"/>
              </a:rPr>
              <a:t>UNWTO </a:t>
            </a:r>
            <a:r>
              <a:rPr lang="hu-HU" sz="40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 Demi" panose="020E0802020502020306" pitchFamily="34" charset="0"/>
              </a:rPr>
              <a:t>Elibrary</a:t>
            </a:r>
            <a:br>
              <a:rPr lang="hu-HU" dirty="0">
                <a:latin typeface="Berlin Sans FB Demi" panose="020E0802020502020306" pitchFamily="34" charset="0"/>
              </a:rPr>
            </a:br>
            <a:endParaRPr lang="hu-HU" dirty="0">
              <a:latin typeface="Berlin Sans FB Demi" panose="020E0802020502020306" pitchFamily="34" charset="0"/>
            </a:endParaRPr>
          </a:p>
        </p:txBody>
      </p:sp>
      <p:sp>
        <p:nvSpPr>
          <p:cNvPr id="10" name="Tartalom helye 9"/>
          <p:cNvSpPr>
            <a:spLocks noGrp="1"/>
          </p:cNvSpPr>
          <p:nvPr>
            <p:ph sz="half" idx="1"/>
          </p:nvPr>
        </p:nvSpPr>
        <p:spPr>
          <a:xfrm>
            <a:off x="957869" y="2466921"/>
            <a:ext cx="2801048" cy="1924157"/>
          </a:xfrm>
        </p:spPr>
        <p:txBody>
          <a:bodyPr>
            <a:normAutofit/>
          </a:bodyPr>
          <a:lstStyle/>
          <a:p>
            <a:r>
              <a:rPr lang="hu-HU" sz="2000" dirty="0">
                <a:latin typeface="Berlin Sans FB" panose="020E0602020502020306" pitchFamily="34" charset="0"/>
              </a:rPr>
              <a:t>World </a:t>
            </a:r>
            <a:r>
              <a:rPr lang="hu-HU" sz="2000" dirty="0" err="1">
                <a:latin typeface="Berlin Sans FB" panose="020E0602020502020306" pitchFamily="34" charset="0"/>
              </a:rPr>
              <a:t>Tourism</a:t>
            </a:r>
            <a:r>
              <a:rPr lang="hu-HU" sz="2000" dirty="0">
                <a:latin typeface="Berlin Sans FB" panose="020E0602020502020306" pitchFamily="34" charset="0"/>
              </a:rPr>
              <a:t> Organization szolgáltatása</a:t>
            </a:r>
          </a:p>
          <a:p>
            <a:r>
              <a:rPr lang="hu-HU" sz="2000" dirty="0">
                <a:latin typeface="Berlin Sans FB" panose="020E0602020502020306" pitchFamily="34" charset="0"/>
              </a:rPr>
              <a:t>Statisztikai adatok; </a:t>
            </a:r>
            <a:br>
              <a:rPr lang="hu-HU" sz="2000" dirty="0">
                <a:latin typeface="Berlin Sans FB" panose="020E0602020502020306" pitchFamily="34" charset="0"/>
              </a:rPr>
            </a:br>
            <a:r>
              <a:rPr lang="hu-HU" sz="2000" dirty="0">
                <a:latin typeface="Berlin Sans FB" panose="020E0602020502020306" pitchFamily="34" charset="0"/>
              </a:rPr>
              <a:t>e-könyvek</a:t>
            </a:r>
          </a:p>
        </p:txBody>
      </p:sp>
      <p:pic>
        <p:nvPicPr>
          <p:cNvPr id="13" name="Tartalom helye 1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565" y="1549257"/>
            <a:ext cx="6260712" cy="4984278"/>
          </a:xfrm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3EB5E-C694-427E-B2B2-24D1F56AF70C}" type="slidenum">
              <a:rPr lang="hu-HU" smtClean="0"/>
              <a:t>23</a:t>
            </a:fld>
            <a:endParaRPr lang="hu-HU"/>
          </a:p>
        </p:txBody>
      </p:sp>
      <p:sp>
        <p:nvSpPr>
          <p:cNvPr id="5" name="Szövegdoboz 4"/>
          <p:cNvSpPr txBox="1"/>
          <p:nvPr/>
        </p:nvSpPr>
        <p:spPr>
          <a:xfrm>
            <a:off x="4212141" y="969457"/>
            <a:ext cx="33478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u="sng" dirty="0">
                <a:solidFill>
                  <a:srgbClr val="00B0F0"/>
                </a:solidFill>
                <a:latin typeface="Berlin Sans FB" panose="020E0602020502020306" pitchFamily="34" charset="0"/>
              </a:rPr>
              <a:t>http://www.e-unwto.org/</a:t>
            </a:r>
          </a:p>
        </p:txBody>
      </p:sp>
      <p:sp>
        <p:nvSpPr>
          <p:cNvPr id="6" name="Téglalap 5"/>
          <p:cNvSpPr/>
          <p:nvPr/>
        </p:nvSpPr>
        <p:spPr>
          <a:xfrm>
            <a:off x="8778240" y="2819158"/>
            <a:ext cx="792480" cy="289802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92228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076948" y="220706"/>
            <a:ext cx="7055380" cy="830172"/>
          </a:xfrm>
          <a:effectLst>
            <a:outerShdw blurRad="177800" dist="50800" dir="5400000" algn="ctr" rotWithShape="0">
              <a:srgbClr val="000000">
                <a:alpha val="99000"/>
              </a:srgbClr>
            </a:outerShdw>
          </a:effectLst>
        </p:spPr>
        <p:txBody>
          <a:bodyPr/>
          <a:lstStyle/>
          <a:p>
            <a:pPr algn="ctr"/>
            <a:r>
              <a:rPr lang="hu-HU" sz="3600" dirty="0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" panose="020E0602020502020306" pitchFamily="34" charset="0"/>
              </a:rPr>
              <a:t>Összetett keresés</a:t>
            </a:r>
          </a:p>
        </p:txBody>
      </p:sp>
      <p:pic>
        <p:nvPicPr>
          <p:cNvPr id="8" name="Tartalom helye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854" y="1187357"/>
            <a:ext cx="6823880" cy="5486399"/>
          </a:xfrm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3EB5E-C694-427E-B2B2-24D1F56AF70C}" type="slidenum">
              <a:rPr lang="hu-HU" smtClean="0"/>
              <a:t>24</a:t>
            </a:fld>
            <a:endParaRPr lang="hu-HU"/>
          </a:p>
        </p:txBody>
      </p:sp>
      <p:sp>
        <p:nvSpPr>
          <p:cNvPr id="3" name="Téglalap 2"/>
          <p:cNvSpPr/>
          <p:nvPr/>
        </p:nvSpPr>
        <p:spPr>
          <a:xfrm>
            <a:off x="2342606" y="3039292"/>
            <a:ext cx="801188" cy="165463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98131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801687" y="105575"/>
            <a:ext cx="7055380" cy="789228"/>
          </a:xfrm>
          <a:effectLst>
            <a:outerShdw blurRad="177800" dist="50800" dir="5400000" algn="ctr" rotWithShape="0">
              <a:srgbClr val="000000">
                <a:alpha val="99000"/>
              </a:srgbClr>
            </a:outerShdw>
          </a:effectLst>
        </p:spPr>
        <p:txBody>
          <a:bodyPr/>
          <a:lstStyle/>
          <a:p>
            <a:pPr algn="ctr"/>
            <a:r>
              <a:rPr lang="hu-HU" sz="3600" dirty="0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" panose="020E0602020502020306" pitchFamily="34" charset="0"/>
              </a:rPr>
              <a:t>Találati lista</a:t>
            </a:r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741" y="1146413"/>
            <a:ext cx="7014950" cy="5538719"/>
          </a:xfrm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3EB5E-C694-427E-B2B2-24D1F56AF70C}" type="slidenum">
              <a:rPr lang="hu-HU" smtClean="0"/>
              <a:t>25</a:t>
            </a:fld>
            <a:endParaRPr lang="hu-HU"/>
          </a:p>
        </p:txBody>
      </p:sp>
      <p:sp>
        <p:nvSpPr>
          <p:cNvPr id="3" name="Téglalap 2"/>
          <p:cNvSpPr/>
          <p:nvPr/>
        </p:nvSpPr>
        <p:spPr>
          <a:xfrm>
            <a:off x="6836230" y="2220686"/>
            <a:ext cx="2124891" cy="4302034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Téglalap 5"/>
          <p:cNvSpPr/>
          <p:nvPr/>
        </p:nvSpPr>
        <p:spPr>
          <a:xfrm>
            <a:off x="3129517" y="3211034"/>
            <a:ext cx="684839" cy="15047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Ellipszis 6"/>
          <p:cNvSpPr/>
          <p:nvPr/>
        </p:nvSpPr>
        <p:spPr>
          <a:xfrm>
            <a:off x="2529555" y="5711588"/>
            <a:ext cx="178810" cy="22766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Téglalap 7"/>
          <p:cNvSpPr/>
          <p:nvPr/>
        </p:nvSpPr>
        <p:spPr>
          <a:xfrm>
            <a:off x="6612738" y="755646"/>
            <a:ext cx="2557699" cy="307777"/>
          </a:xfrm>
          <a:prstGeom prst="rect">
            <a:avLst/>
          </a:prstGeom>
          <a:ln w="19050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hu-HU" sz="1400" dirty="0">
                <a:latin typeface="Berlin Sans FB" panose="020E0602020502020306" pitchFamily="34" charset="0"/>
              </a:rPr>
              <a:t>További sz</a:t>
            </a:r>
            <a:r>
              <a:rPr lang="hu-HU" sz="1400" b="1" dirty="0">
                <a:latin typeface="Berlin Sans FB" panose="020E0602020502020306" pitchFamily="34" charset="0"/>
              </a:rPr>
              <a:t>ű</a:t>
            </a:r>
            <a:r>
              <a:rPr lang="hu-HU" sz="1400" dirty="0">
                <a:latin typeface="Berlin Sans FB" panose="020E0602020502020306" pitchFamily="34" charset="0"/>
              </a:rPr>
              <a:t>rési lehet</a:t>
            </a:r>
            <a:r>
              <a:rPr lang="hu-HU" sz="1400" b="1" dirty="0">
                <a:latin typeface="Berlin Sans FB" panose="020E0602020502020306" pitchFamily="34" charset="0"/>
              </a:rPr>
              <a:t>ő</a:t>
            </a:r>
            <a:r>
              <a:rPr lang="hu-HU" sz="1400" dirty="0">
                <a:latin typeface="Berlin Sans FB" panose="020E0602020502020306" pitchFamily="34" charset="0"/>
              </a:rPr>
              <a:t>ségek</a:t>
            </a:r>
          </a:p>
        </p:txBody>
      </p:sp>
      <p:cxnSp>
        <p:nvCxnSpPr>
          <p:cNvPr id="9" name="Egyenes összekötő nyíllal 8"/>
          <p:cNvCxnSpPr/>
          <p:nvPr/>
        </p:nvCxnSpPr>
        <p:spPr>
          <a:xfrm flipV="1">
            <a:off x="8844972" y="1146412"/>
            <a:ext cx="1" cy="991284"/>
          </a:xfrm>
          <a:prstGeom prst="straightConnector1">
            <a:avLst/>
          </a:prstGeom>
          <a:ln w="28575">
            <a:solidFill>
              <a:schemeClr val="tx1"/>
            </a:solidFill>
            <a:prstDash val="sysDash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Egyenes összekötő nyíllal 11"/>
          <p:cNvCxnSpPr/>
          <p:nvPr/>
        </p:nvCxnSpPr>
        <p:spPr>
          <a:xfrm flipV="1">
            <a:off x="4039612" y="3243743"/>
            <a:ext cx="711518" cy="53976"/>
          </a:xfrm>
          <a:prstGeom prst="straightConnector1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" name="Szövegdoboz 15"/>
          <p:cNvSpPr txBox="1"/>
          <p:nvPr/>
        </p:nvSpPr>
        <p:spPr>
          <a:xfrm>
            <a:off x="4759300" y="3013427"/>
            <a:ext cx="1140154" cy="523220"/>
          </a:xfrm>
          <a:prstGeom prst="rect">
            <a:avLst/>
          </a:prstGeom>
          <a:solidFill>
            <a:schemeClr val="accent5">
              <a:lumMod val="40000"/>
              <a:lumOff val="60000"/>
              <a:alpha val="30000"/>
            </a:schemeClr>
          </a:solidFill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hu-HU" sz="1400" dirty="0">
                <a:latin typeface="Berlin Sans FB" panose="020E0602020502020306" pitchFamily="34" charset="0"/>
              </a:rPr>
              <a:t>Letöltés PDF-ben</a:t>
            </a:r>
            <a:endParaRPr lang="hu-HU" sz="1400" i="1" dirty="0">
              <a:latin typeface="Berlin Sans FB" panose="020E0602020502020306" pitchFamily="34" charset="0"/>
            </a:endParaRPr>
          </a:p>
        </p:txBody>
      </p:sp>
      <p:cxnSp>
        <p:nvCxnSpPr>
          <p:cNvPr id="17" name="Egyenes összekötő nyíllal 16"/>
          <p:cNvCxnSpPr/>
          <p:nvPr/>
        </p:nvCxnSpPr>
        <p:spPr>
          <a:xfrm flipV="1">
            <a:off x="2841947" y="5485555"/>
            <a:ext cx="629989" cy="288228"/>
          </a:xfrm>
          <a:prstGeom prst="straightConnector1">
            <a:avLst/>
          </a:prstGeom>
          <a:ln w="28575">
            <a:solidFill>
              <a:schemeClr val="tx1"/>
            </a:solidFill>
            <a:prstDash val="sysDash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0" name="Szövegdoboz 19"/>
          <p:cNvSpPr txBox="1"/>
          <p:nvPr/>
        </p:nvSpPr>
        <p:spPr>
          <a:xfrm>
            <a:off x="3551063" y="5133440"/>
            <a:ext cx="1685128" cy="523220"/>
          </a:xfrm>
          <a:prstGeom prst="rect">
            <a:avLst/>
          </a:prstGeom>
          <a:solidFill>
            <a:schemeClr val="accent5">
              <a:lumMod val="40000"/>
              <a:lumOff val="60000"/>
              <a:alpha val="30000"/>
            </a:schemeClr>
          </a:solidFill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hu-HU" sz="1400" dirty="0">
                <a:latin typeface="Berlin Sans FB" panose="020E0602020502020306" pitchFamily="34" charset="0"/>
              </a:rPr>
              <a:t>Nem megtekinthető tartalom</a:t>
            </a:r>
            <a:endParaRPr lang="hu-HU" sz="1400" i="1" dirty="0"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0700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  <p:bldP spid="16" grpId="0" animBg="1"/>
      <p:bldP spid="2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2452048" y="2775215"/>
            <a:ext cx="34255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5400" i="1" dirty="0">
                <a:latin typeface="Berlin Sans FB" panose="020E0602020502020306" pitchFamily="34" charset="0"/>
              </a:rPr>
              <a:t>Köszönjük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5754806" y="2775215"/>
            <a:ext cx="5868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400" i="1" dirty="0">
                <a:latin typeface="Berlin Sans FB" panose="020E0602020502020306" pitchFamily="34" charset="0"/>
              </a:rPr>
              <a:t>a</a:t>
            </a:r>
            <a:endParaRPr lang="hu-HU" sz="5400" i="1" dirty="0"/>
          </a:p>
        </p:txBody>
      </p:sp>
      <p:sp>
        <p:nvSpPr>
          <p:cNvPr id="5" name="Szövegdoboz 4"/>
          <p:cNvSpPr txBox="1"/>
          <p:nvPr/>
        </p:nvSpPr>
        <p:spPr>
          <a:xfrm>
            <a:off x="6396246" y="2775215"/>
            <a:ext cx="31935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400" i="1" dirty="0">
                <a:latin typeface="Berlin Sans FB" panose="020E0602020502020306" pitchFamily="34" charset="0"/>
              </a:rPr>
              <a:t>figyelmet!</a:t>
            </a:r>
          </a:p>
        </p:txBody>
      </p:sp>
    </p:spTree>
    <p:extLst>
      <p:ext uri="{BB962C8B-B14F-4D97-AF65-F5344CB8AC3E}">
        <p14:creationId xmlns:p14="http://schemas.microsoft.com/office/powerpoint/2010/main" val="311914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>
            <a:extLst>
              <a:ext uri="{FF2B5EF4-FFF2-40B4-BE49-F238E27FC236}">
                <a16:creationId xmlns:a16="http://schemas.microsoft.com/office/drawing/2014/main" id="{8E0568EB-B5B4-4481-8FB3-FAC65B7D5A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8280" y="1571954"/>
            <a:ext cx="10489008" cy="4637475"/>
          </a:xfrm>
          <a:prstGeom prst="rect">
            <a:avLst/>
          </a:prstGeom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3EB5E-C694-427E-B2B2-24D1F56AF70C}" type="slidenum">
              <a:rPr lang="hu-HU" smtClean="0"/>
              <a:t>3</a:t>
            </a:fld>
            <a:endParaRPr lang="hu-HU"/>
          </a:p>
        </p:txBody>
      </p:sp>
      <p:sp>
        <p:nvSpPr>
          <p:cNvPr id="3" name="Szövegdoboz 2"/>
          <p:cNvSpPr txBox="1"/>
          <p:nvPr/>
        </p:nvSpPr>
        <p:spPr>
          <a:xfrm>
            <a:off x="4178817" y="754878"/>
            <a:ext cx="3727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u="sng" dirty="0">
                <a:solidFill>
                  <a:srgbClr val="00B0F0"/>
                </a:solidFill>
                <a:latin typeface="Berlin Sans FB" panose="020E0602020502020306" pitchFamily="34" charset="0"/>
              </a:rPr>
              <a:t>http://konyvtar-kvik.uni-bge.hu/</a:t>
            </a:r>
            <a:endParaRPr lang="hu-HU" dirty="0"/>
          </a:p>
        </p:txBody>
      </p:sp>
      <p:sp>
        <p:nvSpPr>
          <p:cNvPr id="26" name="Cím 5">
            <a:extLst>
              <a:ext uri="{FF2B5EF4-FFF2-40B4-BE49-F238E27FC236}">
                <a16:creationId xmlns:a16="http://schemas.microsoft.com/office/drawing/2014/main" id="{17740CC2-53CA-4B7B-947B-AA35207F10DA}"/>
              </a:ext>
            </a:extLst>
          </p:cNvPr>
          <p:cNvSpPr txBox="1">
            <a:spLocks/>
          </p:cNvSpPr>
          <p:nvPr/>
        </p:nvSpPr>
        <p:spPr>
          <a:xfrm>
            <a:off x="1926966" y="16964"/>
            <a:ext cx="7999190" cy="949919"/>
          </a:xfrm>
          <a:prstGeom prst="rect">
            <a:avLst/>
          </a:prstGeom>
          <a:effectLst>
            <a:outerShdw blurRad="444500" dist="50800" dir="5400000" algn="ctr" rotWithShape="0">
              <a:srgbClr val="000000">
                <a:alpha val="99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3100" dirty="0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 Demi" panose="020E0802020502020306" pitchFamily="34" charset="0"/>
              </a:rPr>
              <a:t>Hozzáférés a Könyvtár honlapján keresztül</a:t>
            </a:r>
          </a:p>
        </p:txBody>
      </p:sp>
      <p:sp>
        <p:nvSpPr>
          <p:cNvPr id="27" name="Szövegdoboz 26">
            <a:extLst>
              <a:ext uri="{FF2B5EF4-FFF2-40B4-BE49-F238E27FC236}">
                <a16:creationId xmlns:a16="http://schemas.microsoft.com/office/drawing/2014/main" id="{E0A7C669-C227-4D16-A599-840F98D69BF3}"/>
              </a:ext>
            </a:extLst>
          </p:cNvPr>
          <p:cNvSpPr txBox="1"/>
          <p:nvPr/>
        </p:nvSpPr>
        <p:spPr>
          <a:xfrm>
            <a:off x="5237226" y="3013528"/>
            <a:ext cx="2228101" cy="1754326"/>
          </a:xfrm>
          <a:prstGeom prst="rect">
            <a:avLst/>
          </a:prstGeom>
          <a:solidFill>
            <a:schemeClr val="accent5">
              <a:lumMod val="20000"/>
              <a:lumOff val="80000"/>
              <a:alpha val="66000"/>
            </a:schemeClr>
          </a:solidFill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latin typeface="Berlin Sans FB" panose="020E0602020502020306" pitchFamily="34" charset="0"/>
              </a:rPr>
              <a:t>Az adatbázisok nevére kattintva megjelenik a róluk szóló leírás és a belépéshez szükséges link</a:t>
            </a:r>
          </a:p>
        </p:txBody>
      </p:sp>
      <p:sp>
        <p:nvSpPr>
          <p:cNvPr id="2" name="Téglalap 1">
            <a:extLst>
              <a:ext uri="{FF2B5EF4-FFF2-40B4-BE49-F238E27FC236}">
                <a16:creationId xmlns:a16="http://schemas.microsoft.com/office/drawing/2014/main" id="{51C8180A-EC50-4EC1-A863-BBA132BAD6DC}"/>
              </a:ext>
            </a:extLst>
          </p:cNvPr>
          <p:cNvSpPr/>
          <p:nvPr/>
        </p:nvSpPr>
        <p:spPr>
          <a:xfrm>
            <a:off x="3312999" y="2422890"/>
            <a:ext cx="658027" cy="28201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708FA3E0-9F1E-465E-AD70-05EE9669C44A}"/>
              </a:ext>
            </a:extLst>
          </p:cNvPr>
          <p:cNvSpPr/>
          <p:nvPr/>
        </p:nvSpPr>
        <p:spPr>
          <a:xfrm>
            <a:off x="3287617" y="2704902"/>
            <a:ext cx="1115874" cy="435324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8" name="Kép 7" descr="A képen szöveg látható&#10;&#10;Automatikusan generált leírás">
            <a:extLst>
              <a:ext uri="{FF2B5EF4-FFF2-40B4-BE49-F238E27FC236}">
                <a16:creationId xmlns:a16="http://schemas.microsoft.com/office/drawing/2014/main" id="{3E3C306A-8C5B-700B-1C94-16468E3954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618" y="2704902"/>
            <a:ext cx="1120628" cy="4378885"/>
          </a:xfrm>
          <a:prstGeom prst="rect">
            <a:avLst/>
          </a:prstGeom>
        </p:spPr>
      </p:pic>
      <p:cxnSp>
        <p:nvCxnSpPr>
          <p:cNvPr id="30" name="Egyenes összekötő nyíllal 29"/>
          <p:cNvCxnSpPr>
            <a:cxnSpLocks/>
          </p:cNvCxnSpPr>
          <p:nvPr/>
        </p:nvCxnSpPr>
        <p:spPr>
          <a:xfrm flipH="1">
            <a:off x="4188466" y="3890691"/>
            <a:ext cx="975148" cy="631059"/>
          </a:xfrm>
          <a:prstGeom prst="straightConnector1">
            <a:avLst/>
          </a:prstGeom>
          <a:ln w="3175">
            <a:solidFill>
              <a:srgbClr val="FFFF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1043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538E3A89-39CC-429E-91B5-634E8B744B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2222" y="811459"/>
            <a:ext cx="11527555" cy="5096645"/>
          </a:xfrm>
          <a:prstGeom prst="rect">
            <a:avLst/>
          </a:prstGeom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3EB5E-C694-427E-B2B2-24D1F56AF70C}" type="slidenum">
              <a:rPr lang="hu-HU" smtClean="0"/>
              <a:t>4</a:t>
            </a:fld>
            <a:endParaRPr lang="hu-HU"/>
          </a:p>
        </p:txBody>
      </p:sp>
      <p:sp>
        <p:nvSpPr>
          <p:cNvPr id="9" name="Cím 1">
            <a:extLst>
              <a:ext uri="{FF2B5EF4-FFF2-40B4-BE49-F238E27FC236}">
                <a16:creationId xmlns:a16="http://schemas.microsoft.com/office/drawing/2014/main" id="{8EF2C5EA-45FC-4A3B-8158-F46E135FE71D}"/>
              </a:ext>
            </a:extLst>
          </p:cNvPr>
          <p:cNvSpPr txBox="1">
            <a:spLocks/>
          </p:cNvSpPr>
          <p:nvPr/>
        </p:nvSpPr>
        <p:spPr>
          <a:xfrm>
            <a:off x="2568310" y="149980"/>
            <a:ext cx="7055380" cy="789228"/>
          </a:xfrm>
          <a:prstGeom prst="rect">
            <a:avLst/>
          </a:prstGeom>
          <a:effectLst>
            <a:outerShdw blurRad="177800" dist="50800" dir="5400000" algn="ctr" rotWithShape="0">
              <a:srgbClr val="000000">
                <a:alpha val="99000"/>
              </a:srgbClr>
            </a:outerShdw>
          </a:effectLst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3100" dirty="0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 Demi" panose="020E0802020502020306" pitchFamily="34" charset="0"/>
              </a:rPr>
              <a:t>VPN (</a:t>
            </a:r>
            <a:r>
              <a:rPr lang="hu-HU" sz="31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 Demi" panose="020E0802020502020306" pitchFamily="34" charset="0"/>
              </a:rPr>
              <a:t>virtual</a:t>
            </a:r>
            <a:r>
              <a:rPr lang="hu-HU" sz="3100" dirty="0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 Demi" panose="020E0802020502020306" pitchFamily="34" charset="0"/>
              </a:rPr>
              <a:t> </a:t>
            </a:r>
            <a:r>
              <a:rPr lang="hu-HU" sz="31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 Demi" panose="020E0802020502020306" pitchFamily="34" charset="0"/>
              </a:rPr>
              <a:t>private</a:t>
            </a:r>
            <a:r>
              <a:rPr lang="hu-HU" sz="3100" dirty="0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 Demi" panose="020E0802020502020306" pitchFamily="34" charset="0"/>
              </a:rPr>
              <a:t> </a:t>
            </a:r>
            <a:r>
              <a:rPr lang="hu-HU" sz="31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 Demi" panose="020E0802020502020306" pitchFamily="34" charset="0"/>
              </a:rPr>
              <a:t>network</a:t>
            </a:r>
            <a:r>
              <a:rPr lang="hu-HU" sz="3100" dirty="0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 Demi" panose="020E0802020502020306" pitchFamily="34" charset="0"/>
              </a:rPr>
              <a:t>) hozzáférés</a:t>
            </a:r>
          </a:p>
        </p:txBody>
      </p:sp>
      <p:sp>
        <p:nvSpPr>
          <p:cNvPr id="15" name="Tartalom helye 7">
            <a:extLst>
              <a:ext uri="{FF2B5EF4-FFF2-40B4-BE49-F238E27FC236}">
                <a16:creationId xmlns:a16="http://schemas.microsoft.com/office/drawing/2014/main" id="{ECF8B7E2-575F-49FD-8FC1-EB0E792BF6C0}"/>
              </a:ext>
            </a:extLst>
          </p:cNvPr>
          <p:cNvSpPr txBox="1">
            <a:spLocks/>
          </p:cNvSpPr>
          <p:nvPr/>
        </p:nvSpPr>
        <p:spPr>
          <a:xfrm>
            <a:off x="4697880" y="3520382"/>
            <a:ext cx="3345321" cy="2691145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u-HU" dirty="0">
                <a:latin typeface="Berlin Sans FB" panose="020E0602020502020306" pitchFamily="34" charset="0"/>
              </a:rPr>
              <a:t>A távoli hozzáférés a VPN hozzáférés menüpont alatt leírtak követésével valósítható meg.</a:t>
            </a:r>
          </a:p>
        </p:txBody>
      </p:sp>
      <p:pic>
        <p:nvPicPr>
          <p:cNvPr id="5" name="Kép 4" descr="A képen szöveg látható&#10;&#10;Automatikusan generált leírás">
            <a:extLst>
              <a:ext uri="{FF2B5EF4-FFF2-40B4-BE49-F238E27FC236}">
                <a16:creationId xmlns:a16="http://schemas.microsoft.com/office/drawing/2014/main" id="{18024576-B60B-4A88-BE1A-D5E8EEF195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199" y="2099143"/>
            <a:ext cx="1283933" cy="4758857"/>
          </a:xfrm>
          <a:prstGeom prst="rect">
            <a:avLst/>
          </a:prstGeom>
        </p:spPr>
      </p:pic>
      <p:sp>
        <p:nvSpPr>
          <p:cNvPr id="7" name="Téglalap 6">
            <a:extLst>
              <a:ext uri="{FF2B5EF4-FFF2-40B4-BE49-F238E27FC236}">
                <a16:creationId xmlns:a16="http://schemas.microsoft.com/office/drawing/2014/main" id="{4E698C2A-9BA5-45DB-ABA2-C40826DE4BDC}"/>
              </a:ext>
            </a:extLst>
          </p:cNvPr>
          <p:cNvSpPr/>
          <p:nvPr/>
        </p:nvSpPr>
        <p:spPr>
          <a:xfrm>
            <a:off x="3126777" y="6319175"/>
            <a:ext cx="1283933" cy="41931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53DB6B57-362C-0180-A8B9-99BF92A813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621" y="1954537"/>
            <a:ext cx="1338224" cy="4871662"/>
          </a:xfrm>
          <a:prstGeom prst="rect">
            <a:avLst/>
          </a:prstGeom>
        </p:spPr>
      </p:pic>
      <p:cxnSp>
        <p:nvCxnSpPr>
          <p:cNvPr id="12" name="Egyenes összekötő nyíllal 11"/>
          <p:cNvCxnSpPr/>
          <p:nvPr/>
        </p:nvCxnSpPr>
        <p:spPr>
          <a:xfrm flipH="1">
            <a:off x="3900798" y="5715035"/>
            <a:ext cx="764984" cy="992985"/>
          </a:xfrm>
          <a:prstGeom prst="straightConnector1">
            <a:avLst/>
          </a:prstGeom>
          <a:ln w="28575">
            <a:solidFill>
              <a:srgbClr val="92D050"/>
            </a:solidFill>
            <a:prstDash val="solid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5234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40000" decel="6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C191E6CB-751D-46BA-93CD-B75F8ED66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8310" y="253206"/>
            <a:ext cx="7055380" cy="610705"/>
          </a:xfrm>
          <a:effectLst>
            <a:outerShdw blurRad="444500" dist="50800" dir="5400000" algn="ctr" rotWithShape="0">
              <a:srgbClr val="000000">
                <a:alpha val="99000"/>
              </a:srgb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hu-HU" sz="3600" dirty="0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 Demi" panose="020E0802020502020306" pitchFamily="34" charset="0"/>
              </a:rPr>
              <a:t>Folyóirat adatbázisok</a:t>
            </a:r>
          </a:p>
        </p:txBody>
      </p:sp>
      <p:sp>
        <p:nvSpPr>
          <p:cNvPr id="5" name="Tartalom helye 2">
            <a:extLst>
              <a:ext uri="{FF2B5EF4-FFF2-40B4-BE49-F238E27FC236}">
                <a16:creationId xmlns:a16="http://schemas.microsoft.com/office/drawing/2014/main" id="{EAB0B01E-7D50-42A7-ACC7-C4F76AD255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684" y="765543"/>
            <a:ext cx="10292316" cy="5523821"/>
          </a:xfrm>
        </p:spPr>
        <p:txBody>
          <a:bodyPr>
            <a:normAutofit/>
          </a:bodyPr>
          <a:lstStyle/>
          <a:p>
            <a:pPr marL="0" indent="0">
              <a:buClr>
                <a:srgbClr val="C00000"/>
              </a:buClr>
              <a:buNone/>
            </a:pPr>
            <a:endParaRPr lang="hu-HU" sz="2400" dirty="0">
              <a:latin typeface="Berlin Sans FB" panose="020E0602020502020306" pitchFamily="34" charset="0"/>
            </a:endParaRPr>
          </a:p>
          <a:p>
            <a:pPr>
              <a:buClr>
                <a:srgbClr val="C00000"/>
              </a:buClr>
            </a:pPr>
            <a:r>
              <a:rPr lang="hu-HU" sz="2000" dirty="0">
                <a:solidFill>
                  <a:srgbClr val="00B0F0"/>
                </a:solidFill>
                <a:latin typeface="Berlin Sans FB" panose="020E0602020502020306" pitchFamily="34" charset="0"/>
              </a:rPr>
              <a:t>Akadémiai Kiadó folyóiratai: </a:t>
            </a:r>
            <a:r>
              <a:rPr lang="hu-HU" sz="2000" dirty="0">
                <a:solidFill>
                  <a:srgbClr val="92D050"/>
                </a:solidFill>
                <a:latin typeface="Berlin Sans FB" panose="020E0602020502020306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https://akademiai.com/</a:t>
            </a:r>
            <a:endParaRPr lang="hu-HU" sz="2000" dirty="0">
              <a:solidFill>
                <a:srgbClr val="92D050"/>
              </a:solidFill>
              <a:latin typeface="Berlin Sans FB" panose="020E0602020502020306" pitchFamily="34" charset="0"/>
            </a:endParaRPr>
          </a:p>
          <a:p>
            <a:pPr marL="0" indent="0">
              <a:buClr>
                <a:srgbClr val="C00000"/>
              </a:buClr>
              <a:buNone/>
            </a:pPr>
            <a:r>
              <a:rPr lang="hu-HU" sz="2000" dirty="0">
                <a:latin typeface="Berlin Sans FB" panose="020E0602020502020306" pitchFamily="34" charset="0"/>
              </a:rPr>
              <a:t>   Magyar szerzők lektorált cikkei</a:t>
            </a:r>
          </a:p>
          <a:p>
            <a:pPr>
              <a:buClr>
                <a:srgbClr val="C00000"/>
              </a:buClr>
            </a:pPr>
            <a:r>
              <a:rPr lang="hu-HU" sz="2000" dirty="0">
                <a:solidFill>
                  <a:srgbClr val="00B0F0"/>
                </a:solidFill>
                <a:latin typeface="Berlin Sans FB" panose="020E0602020502020306" pitchFamily="34" charset="0"/>
              </a:rPr>
              <a:t>Cambridge University Press – Business </a:t>
            </a:r>
            <a:r>
              <a:rPr lang="hu-HU" sz="2000" dirty="0" err="1">
                <a:solidFill>
                  <a:srgbClr val="00B0F0"/>
                </a:solidFill>
                <a:latin typeface="Berlin Sans FB" panose="020E0602020502020306" pitchFamily="34" charset="0"/>
              </a:rPr>
              <a:t>Collection</a:t>
            </a:r>
            <a:r>
              <a:rPr lang="hu-HU" sz="2000" dirty="0">
                <a:solidFill>
                  <a:srgbClr val="00B0F0"/>
                </a:solidFill>
                <a:latin typeface="Berlin Sans FB" panose="020E0602020502020306" pitchFamily="34" charset="0"/>
              </a:rPr>
              <a:t>: </a:t>
            </a:r>
            <a:r>
              <a:rPr lang="hu-HU" sz="2000" dirty="0">
                <a:solidFill>
                  <a:srgbClr val="92D050"/>
                </a:solidFill>
                <a:latin typeface="Berlin Sans FB" panose="020E0602020502020306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https://www.cambridge.org/core/#</a:t>
            </a:r>
            <a:endParaRPr lang="hu-HU" sz="2000" dirty="0">
              <a:solidFill>
                <a:srgbClr val="92D050"/>
              </a:solidFill>
              <a:latin typeface="Berlin Sans FB" panose="020E0602020502020306" pitchFamily="34" charset="0"/>
            </a:endParaRPr>
          </a:p>
          <a:p>
            <a:pPr marL="0" indent="0">
              <a:buClr>
                <a:srgbClr val="C00000"/>
              </a:buClr>
              <a:buNone/>
            </a:pPr>
            <a:r>
              <a:rPr lang="hu-HU" sz="2000" dirty="0">
                <a:solidFill>
                  <a:srgbClr val="92D050"/>
                </a:solidFill>
                <a:latin typeface="Berlin Sans FB" panose="020E0602020502020306" pitchFamily="34" charset="0"/>
              </a:rPr>
              <a:t>   </a:t>
            </a:r>
            <a:r>
              <a:rPr lang="hu-HU" sz="2000" dirty="0">
                <a:latin typeface="Berlin Sans FB" panose="020E0602020502020306" pitchFamily="34" charset="0"/>
              </a:rPr>
              <a:t>Lektorált akadémiai folyóiratok gazdasági témakörben</a:t>
            </a:r>
          </a:p>
          <a:p>
            <a:pPr>
              <a:buClr>
                <a:srgbClr val="C00000"/>
              </a:buClr>
            </a:pPr>
            <a:r>
              <a:rPr lang="hu-HU" sz="2000" dirty="0" err="1">
                <a:solidFill>
                  <a:srgbClr val="00B0F0"/>
                </a:solidFill>
                <a:latin typeface="Berlin Sans FB" panose="020E0602020502020306" pitchFamily="34" charset="0"/>
              </a:rPr>
              <a:t>Sage</a:t>
            </a:r>
            <a:r>
              <a:rPr lang="hu-HU" sz="2000" dirty="0">
                <a:solidFill>
                  <a:srgbClr val="00B0F0"/>
                </a:solidFill>
                <a:latin typeface="Berlin Sans FB" panose="020E0602020502020306" pitchFamily="34" charset="0"/>
              </a:rPr>
              <a:t>:</a:t>
            </a:r>
            <a:r>
              <a:rPr lang="hu-HU" sz="2000" dirty="0">
                <a:latin typeface="Berlin Sans FB" panose="020E0602020502020306" pitchFamily="34" charset="0"/>
              </a:rPr>
              <a:t> </a:t>
            </a:r>
            <a:r>
              <a:rPr lang="hu-HU" sz="2000" u="sng" dirty="0">
                <a:solidFill>
                  <a:srgbClr val="92D050"/>
                </a:solidFill>
                <a:latin typeface="Berlin Sans FB" panose="020E0602020502020306" pitchFamily="34" charset="0"/>
              </a:rPr>
              <a:t>http://journals.sagepub.com/</a:t>
            </a:r>
            <a:br>
              <a:rPr lang="hu-HU" sz="2000" u="sng" dirty="0">
                <a:latin typeface="Berlin Sans FB" panose="020E0602020502020306" pitchFamily="34" charset="0"/>
              </a:rPr>
            </a:br>
            <a:r>
              <a:rPr lang="hu-HU" sz="2000" i="1" u="sng" dirty="0">
                <a:latin typeface="Berlin Sans FB" panose="020E0602020502020306" pitchFamily="34" charset="0"/>
              </a:rPr>
              <a:t>Folyóiratok:</a:t>
            </a:r>
            <a:r>
              <a:rPr lang="hu-HU" sz="2000" dirty="0">
                <a:latin typeface="Berlin Sans FB" panose="020E0602020502020306" pitchFamily="34" charset="0"/>
              </a:rPr>
              <a:t> </a:t>
            </a:r>
            <a:br>
              <a:rPr lang="hu-HU" sz="2000" dirty="0">
                <a:latin typeface="Berlin Sans FB" panose="020E0602020502020306" pitchFamily="34" charset="0"/>
              </a:rPr>
            </a:br>
            <a:r>
              <a:rPr lang="hu-HU" sz="2000" dirty="0" err="1">
                <a:latin typeface="Berlin Sans FB" panose="020E0602020502020306" pitchFamily="34" charset="0"/>
              </a:rPr>
              <a:t>Cornell</a:t>
            </a:r>
            <a:r>
              <a:rPr lang="hu-HU" sz="2000" dirty="0">
                <a:latin typeface="Berlin Sans FB" panose="020E0602020502020306" pitchFamily="34" charset="0"/>
              </a:rPr>
              <a:t> </a:t>
            </a:r>
            <a:r>
              <a:rPr lang="hu-HU" sz="2000" dirty="0" err="1">
                <a:latin typeface="Berlin Sans FB" panose="020E0602020502020306" pitchFamily="34" charset="0"/>
              </a:rPr>
              <a:t>Hospitality</a:t>
            </a:r>
            <a:r>
              <a:rPr lang="hu-HU" sz="2000" dirty="0">
                <a:latin typeface="Berlin Sans FB" panose="020E0602020502020306" pitchFamily="34" charset="0"/>
              </a:rPr>
              <a:t> </a:t>
            </a:r>
            <a:r>
              <a:rPr lang="hu-HU" sz="2000" dirty="0" err="1">
                <a:latin typeface="Berlin Sans FB" panose="020E0602020502020306" pitchFamily="34" charset="0"/>
              </a:rPr>
              <a:t>Quarterly</a:t>
            </a:r>
            <a:r>
              <a:rPr lang="hu-HU" sz="2000" dirty="0">
                <a:latin typeface="Berlin Sans FB" panose="020E0602020502020306" pitchFamily="34" charset="0"/>
              </a:rPr>
              <a:t>, Journal of </a:t>
            </a:r>
            <a:r>
              <a:rPr lang="hu-HU" sz="2000" dirty="0" err="1">
                <a:latin typeface="Berlin Sans FB" panose="020E0602020502020306" pitchFamily="34" charset="0"/>
              </a:rPr>
              <a:t>Travel</a:t>
            </a:r>
            <a:r>
              <a:rPr lang="hu-HU" sz="2000" dirty="0">
                <a:latin typeface="Berlin Sans FB" panose="020E0602020502020306" pitchFamily="34" charset="0"/>
              </a:rPr>
              <a:t> Research, Journal of </a:t>
            </a:r>
            <a:r>
              <a:rPr lang="hu-HU" sz="2000" dirty="0" err="1">
                <a:latin typeface="Berlin Sans FB" panose="020E0602020502020306" pitchFamily="34" charset="0"/>
              </a:rPr>
              <a:t>Hospitality</a:t>
            </a:r>
            <a:r>
              <a:rPr lang="hu-HU" sz="2000" dirty="0">
                <a:latin typeface="Berlin Sans FB" panose="020E0602020502020306" pitchFamily="34" charset="0"/>
              </a:rPr>
              <a:t> and </a:t>
            </a:r>
            <a:r>
              <a:rPr lang="hu-HU" sz="2000" dirty="0" err="1">
                <a:latin typeface="Berlin Sans FB" panose="020E0602020502020306" pitchFamily="34" charset="0"/>
              </a:rPr>
              <a:t>Tourism</a:t>
            </a:r>
            <a:r>
              <a:rPr lang="hu-HU" sz="2000" dirty="0">
                <a:latin typeface="Berlin Sans FB" panose="020E0602020502020306" pitchFamily="34" charset="0"/>
              </a:rPr>
              <a:t> Research, Journal of </a:t>
            </a:r>
            <a:r>
              <a:rPr lang="hu-HU" sz="2000" dirty="0" err="1">
                <a:latin typeface="Berlin Sans FB" panose="020E0602020502020306" pitchFamily="34" charset="0"/>
              </a:rPr>
              <a:t>Vacation</a:t>
            </a:r>
            <a:r>
              <a:rPr lang="hu-HU" sz="2000" dirty="0">
                <a:latin typeface="Berlin Sans FB" panose="020E0602020502020306" pitchFamily="34" charset="0"/>
              </a:rPr>
              <a:t> Marketing, </a:t>
            </a:r>
            <a:r>
              <a:rPr lang="hu-HU" sz="2000" dirty="0" err="1">
                <a:latin typeface="Berlin Sans FB" panose="020E0602020502020306" pitchFamily="34" charset="0"/>
              </a:rPr>
              <a:t>Tourism</a:t>
            </a:r>
            <a:r>
              <a:rPr lang="hu-HU" sz="2000" dirty="0">
                <a:latin typeface="Berlin Sans FB" panose="020E0602020502020306" pitchFamily="34" charset="0"/>
              </a:rPr>
              <a:t> </a:t>
            </a:r>
            <a:r>
              <a:rPr lang="hu-HU" sz="2000" dirty="0" err="1">
                <a:latin typeface="Berlin Sans FB" panose="020E0602020502020306" pitchFamily="34" charset="0"/>
              </a:rPr>
              <a:t>Economics</a:t>
            </a:r>
            <a:endParaRPr lang="hu-HU" sz="2000" dirty="0">
              <a:latin typeface="Berlin Sans FB" panose="020E0602020502020306" pitchFamily="34" charset="0"/>
            </a:endParaRPr>
          </a:p>
          <a:p>
            <a:pPr>
              <a:buClr>
                <a:srgbClr val="C00000"/>
              </a:buClr>
            </a:pPr>
            <a:r>
              <a:rPr lang="hu-HU" sz="2000" dirty="0">
                <a:solidFill>
                  <a:srgbClr val="00B0F0"/>
                </a:solidFill>
                <a:latin typeface="Berlin Sans FB" panose="020E0602020502020306" pitchFamily="34" charset="0"/>
              </a:rPr>
              <a:t>Taylor &amp; Francis: </a:t>
            </a:r>
            <a:r>
              <a:rPr lang="hu-HU" sz="2000" dirty="0">
                <a:solidFill>
                  <a:srgbClr val="92D050"/>
                </a:solidFill>
                <a:latin typeface="Berlin Sans FB" panose="020E0602020502020306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https://www.tandfonline.com/</a:t>
            </a:r>
            <a:r>
              <a:rPr lang="hu-HU" sz="2000" dirty="0">
                <a:solidFill>
                  <a:srgbClr val="92D050"/>
                </a:solidFill>
                <a:latin typeface="Berlin Sans FB" panose="020E0602020502020306" pitchFamily="34" charset="0"/>
              </a:rPr>
              <a:t> </a:t>
            </a:r>
          </a:p>
          <a:p>
            <a:pPr marL="0" indent="0">
              <a:buClr>
                <a:srgbClr val="C00000"/>
              </a:buClr>
              <a:buNone/>
            </a:pPr>
            <a:r>
              <a:rPr lang="hu-HU" sz="2000" dirty="0">
                <a:solidFill>
                  <a:srgbClr val="92D050"/>
                </a:solidFill>
                <a:latin typeface="Berlin Sans FB" panose="020E0602020502020306" pitchFamily="34" charset="0"/>
              </a:rPr>
              <a:t>    </a:t>
            </a:r>
            <a:r>
              <a:rPr lang="hu-HU" sz="2000" i="1" u="sng" dirty="0">
                <a:latin typeface="Berlin Sans FB" panose="020E0602020502020306" pitchFamily="34" charset="0"/>
              </a:rPr>
              <a:t>Folyóiratok:</a:t>
            </a:r>
            <a:r>
              <a:rPr lang="hu-HU" sz="2000" dirty="0">
                <a:solidFill>
                  <a:srgbClr val="92D050"/>
                </a:solidFill>
                <a:latin typeface="Berlin Sans FB" panose="020E0602020502020306" pitchFamily="34" charset="0"/>
              </a:rPr>
              <a:t> </a:t>
            </a:r>
            <a:br>
              <a:rPr lang="hu-HU" sz="2000" dirty="0">
                <a:solidFill>
                  <a:srgbClr val="92D050"/>
                </a:solidFill>
                <a:latin typeface="Berlin Sans FB" panose="020E0602020502020306" pitchFamily="34" charset="0"/>
              </a:rPr>
            </a:br>
            <a:r>
              <a:rPr lang="hu-HU" sz="2000" dirty="0">
                <a:solidFill>
                  <a:srgbClr val="92D050"/>
                </a:solidFill>
                <a:latin typeface="Berlin Sans FB" panose="020E0602020502020306" pitchFamily="34" charset="0"/>
              </a:rPr>
              <a:t>    </a:t>
            </a:r>
            <a:r>
              <a:rPr lang="en-US" sz="2000" dirty="0">
                <a:latin typeface="Berlin Sans FB" panose="020E0602020502020306" pitchFamily="34" charset="0"/>
              </a:rPr>
              <a:t>Current Issues in Tourism</a:t>
            </a:r>
            <a:r>
              <a:rPr lang="hu-HU" sz="2000" dirty="0">
                <a:latin typeface="Berlin Sans FB" panose="020E0602020502020306" pitchFamily="34" charset="0"/>
              </a:rPr>
              <a:t>, </a:t>
            </a:r>
            <a:r>
              <a:rPr lang="en-US" sz="2000" dirty="0">
                <a:latin typeface="Berlin Sans FB" panose="020E0602020502020306" pitchFamily="34" charset="0"/>
              </a:rPr>
              <a:t>Journal of Event and Convention Tourism</a:t>
            </a:r>
            <a:r>
              <a:rPr lang="hu-HU" sz="2000" dirty="0">
                <a:latin typeface="Berlin Sans FB" panose="020E0602020502020306" pitchFamily="34" charset="0"/>
              </a:rPr>
              <a:t>, </a:t>
            </a:r>
            <a:br>
              <a:rPr lang="hu-HU" sz="2000" dirty="0">
                <a:latin typeface="Berlin Sans FB" panose="020E0602020502020306" pitchFamily="34" charset="0"/>
              </a:rPr>
            </a:br>
            <a:r>
              <a:rPr lang="hu-HU" sz="2000" dirty="0">
                <a:latin typeface="Berlin Sans FB" panose="020E0602020502020306" pitchFamily="34" charset="0"/>
              </a:rPr>
              <a:t>    </a:t>
            </a:r>
            <a:r>
              <a:rPr lang="en-US" sz="2000" dirty="0">
                <a:latin typeface="Berlin Sans FB" panose="020E0602020502020306" pitchFamily="34" charset="0"/>
              </a:rPr>
              <a:t>Journal of Ecotourism</a:t>
            </a:r>
            <a:r>
              <a:rPr lang="hu-HU" sz="2000" dirty="0">
                <a:latin typeface="Berlin Sans FB" panose="020E0602020502020306" pitchFamily="34" charset="0"/>
              </a:rPr>
              <a:t>, </a:t>
            </a:r>
            <a:r>
              <a:rPr lang="en-US" sz="2000" dirty="0">
                <a:latin typeface="Berlin Sans FB" panose="020E0602020502020306" pitchFamily="34" charset="0"/>
              </a:rPr>
              <a:t>Journal of Hospitality and Tourism Education</a:t>
            </a:r>
            <a:r>
              <a:rPr lang="hu-HU" sz="2000" dirty="0">
                <a:latin typeface="Berlin Sans FB" panose="020E0602020502020306" pitchFamily="34" charset="0"/>
              </a:rPr>
              <a:t>, </a:t>
            </a:r>
            <a:br>
              <a:rPr lang="hu-HU" sz="2000" dirty="0">
                <a:latin typeface="Berlin Sans FB" panose="020E0602020502020306" pitchFamily="34" charset="0"/>
              </a:rPr>
            </a:br>
            <a:r>
              <a:rPr lang="hu-HU" sz="2000" dirty="0">
                <a:latin typeface="Berlin Sans FB" panose="020E0602020502020306" pitchFamily="34" charset="0"/>
              </a:rPr>
              <a:t>    </a:t>
            </a:r>
            <a:r>
              <a:rPr lang="en-US" sz="2000" dirty="0">
                <a:latin typeface="Berlin Sans FB" panose="020E0602020502020306" pitchFamily="34" charset="0"/>
              </a:rPr>
              <a:t>Journal of Quality</a:t>
            </a:r>
            <a:r>
              <a:rPr lang="hu-HU" sz="2000" dirty="0">
                <a:latin typeface="Berlin Sans FB" panose="020E0602020502020306" pitchFamily="34" charset="0"/>
              </a:rPr>
              <a:t> </a:t>
            </a:r>
            <a:r>
              <a:rPr lang="en-US" sz="2000" dirty="0">
                <a:latin typeface="Berlin Sans FB" panose="020E0602020502020306" pitchFamily="34" charset="0"/>
              </a:rPr>
              <a:t>Assurance in Hospitality and Tourism</a:t>
            </a:r>
            <a:r>
              <a:rPr lang="hu-HU" sz="2000" dirty="0">
                <a:latin typeface="Berlin Sans FB" panose="020E0602020502020306" pitchFamily="34" charset="0"/>
              </a:rPr>
              <a:t>, </a:t>
            </a:r>
            <a:br>
              <a:rPr lang="hu-HU" sz="2000" dirty="0">
                <a:latin typeface="Berlin Sans FB" panose="020E0602020502020306" pitchFamily="34" charset="0"/>
              </a:rPr>
            </a:br>
            <a:r>
              <a:rPr lang="hu-HU" sz="2000" dirty="0">
                <a:latin typeface="Berlin Sans FB" panose="020E0602020502020306" pitchFamily="34" charset="0"/>
              </a:rPr>
              <a:t>    </a:t>
            </a:r>
            <a:r>
              <a:rPr lang="en-US" sz="2000" dirty="0">
                <a:latin typeface="Berlin Sans FB" panose="020E0602020502020306" pitchFamily="34" charset="0"/>
              </a:rPr>
              <a:t>Journal of Sport and Tourism</a:t>
            </a:r>
            <a:r>
              <a:rPr lang="hu-HU" sz="2000" dirty="0">
                <a:latin typeface="Berlin Sans FB" panose="020E0602020502020306" pitchFamily="34" charset="0"/>
              </a:rPr>
              <a:t>, </a:t>
            </a:r>
            <a:r>
              <a:rPr lang="en-US" sz="2000" dirty="0">
                <a:latin typeface="Berlin Sans FB" panose="020E0602020502020306" pitchFamily="34" charset="0"/>
              </a:rPr>
              <a:t>Journal of Sustainable Tourism</a:t>
            </a:r>
            <a:endParaRPr lang="hu-HU" sz="2000" dirty="0">
              <a:latin typeface="Berlin Sans FB" panose="020E0602020502020306" pitchFamily="34" charset="0"/>
            </a:endParaRPr>
          </a:p>
          <a:p>
            <a:pPr marL="0" indent="0">
              <a:buClr>
                <a:srgbClr val="C00000"/>
              </a:buClr>
              <a:buNone/>
            </a:pPr>
            <a:endParaRPr lang="hu-HU" sz="2000" dirty="0">
              <a:solidFill>
                <a:srgbClr val="92D050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089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0B3AFA32-651D-4D59-9E37-B9745A35F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8310" y="190506"/>
            <a:ext cx="7055380" cy="869159"/>
          </a:xfrm>
          <a:effectLst>
            <a:outerShdw blurRad="444500" dist="50800" dir="5400000" algn="ctr" rotWithShape="0">
              <a:srgbClr val="000000">
                <a:alpha val="99000"/>
              </a:srgb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hu-HU" sz="4000" dirty="0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 Demi" panose="020E0802020502020306" pitchFamily="34" charset="0"/>
              </a:rPr>
              <a:t>SAGE</a:t>
            </a: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9C3F27A3-25D1-484C-8BEF-5EF0064128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201" y="1238286"/>
            <a:ext cx="11957597" cy="5418188"/>
          </a:xfrm>
        </p:spPr>
      </p:pic>
      <p:sp>
        <p:nvSpPr>
          <p:cNvPr id="6" name="Téglalap 5">
            <a:extLst>
              <a:ext uri="{FF2B5EF4-FFF2-40B4-BE49-F238E27FC236}">
                <a16:creationId xmlns:a16="http://schemas.microsoft.com/office/drawing/2014/main" id="{0629D73B-47DF-49FB-AC90-87B17D035848}"/>
              </a:ext>
            </a:extLst>
          </p:cNvPr>
          <p:cNvSpPr/>
          <p:nvPr/>
        </p:nvSpPr>
        <p:spPr>
          <a:xfrm>
            <a:off x="2238685" y="3238856"/>
            <a:ext cx="973393" cy="256374"/>
          </a:xfrm>
          <a:prstGeom prst="rect">
            <a:avLst/>
          </a:prstGeom>
          <a:noFill/>
          <a:ln w="38100">
            <a:solidFill>
              <a:srgbClr val="92D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7" name="Egyenes összekötő nyíllal 6">
            <a:extLst>
              <a:ext uri="{FF2B5EF4-FFF2-40B4-BE49-F238E27FC236}">
                <a16:creationId xmlns:a16="http://schemas.microsoft.com/office/drawing/2014/main" id="{33C2554D-9A8F-4932-B11D-6320D241A6BD}"/>
              </a:ext>
            </a:extLst>
          </p:cNvPr>
          <p:cNvCxnSpPr/>
          <p:nvPr/>
        </p:nvCxnSpPr>
        <p:spPr>
          <a:xfrm flipV="1">
            <a:off x="3276759" y="2957792"/>
            <a:ext cx="797765" cy="464972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Szövegdoboz 7">
            <a:extLst>
              <a:ext uri="{FF2B5EF4-FFF2-40B4-BE49-F238E27FC236}">
                <a16:creationId xmlns:a16="http://schemas.microsoft.com/office/drawing/2014/main" id="{080A4AA4-1B8D-4942-ABC1-9A5F727B0DEA}"/>
              </a:ext>
            </a:extLst>
          </p:cNvPr>
          <p:cNvSpPr txBox="1"/>
          <p:nvPr/>
        </p:nvSpPr>
        <p:spPr>
          <a:xfrm>
            <a:off x="3498283" y="2543863"/>
            <a:ext cx="2005780" cy="369332"/>
          </a:xfrm>
          <a:prstGeom prst="rect">
            <a:avLst/>
          </a:prstGeom>
          <a:solidFill>
            <a:schemeClr val="accent5">
              <a:lumMod val="20000"/>
              <a:lumOff val="80000"/>
              <a:alpha val="66000"/>
            </a:schemeClr>
          </a:solidFill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latin typeface="Berlin Sans FB" panose="020E0602020502020306" pitchFamily="34" charset="0"/>
              </a:rPr>
              <a:t>Összetett keresés</a:t>
            </a:r>
          </a:p>
        </p:txBody>
      </p:sp>
      <p:cxnSp>
        <p:nvCxnSpPr>
          <p:cNvPr id="9" name="Egyenes összekötő 8">
            <a:extLst>
              <a:ext uri="{FF2B5EF4-FFF2-40B4-BE49-F238E27FC236}">
                <a16:creationId xmlns:a16="http://schemas.microsoft.com/office/drawing/2014/main" id="{9E77C5A3-F9E8-4813-BFC1-83145E813945}"/>
              </a:ext>
            </a:extLst>
          </p:cNvPr>
          <p:cNvCxnSpPr/>
          <p:nvPr/>
        </p:nvCxnSpPr>
        <p:spPr>
          <a:xfrm>
            <a:off x="2238685" y="4589150"/>
            <a:ext cx="2227006" cy="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nyíllal 10">
            <a:extLst>
              <a:ext uri="{FF2B5EF4-FFF2-40B4-BE49-F238E27FC236}">
                <a16:creationId xmlns:a16="http://schemas.microsoft.com/office/drawing/2014/main" id="{D19A52A0-58D9-4242-A4C8-8C6EBF8B7DD0}"/>
              </a:ext>
            </a:extLst>
          </p:cNvPr>
          <p:cNvCxnSpPr/>
          <p:nvPr/>
        </p:nvCxnSpPr>
        <p:spPr>
          <a:xfrm flipV="1">
            <a:off x="4152287" y="3710236"/>
            <a:ext cx="626807" cy="612665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4F79E192-91CC-46D2-BCAE-BC91CA793E8E}"/>
              </a:ext>
            </a:extLst>
          </p:cNvPr>
          <p:cNvSpPr txBox="1"/>
          <p:nvPr/>
        </p:nvSpPr>
        <p:spPr>
          <a:xfrm>
            <a:off x="4779094" y="3387070"/>
            <a:ext cx="3687096" cy="646331"/>
          </a:xfrm>
          <a:prstGeom prst="rect">
            <a:avLst/>
          </a:prstGeom>
          <a:solidFill>
            <a:schemeClr val="accent5">
              <a:lumMod val="20000"/>
              <a:lumOff val="80000"/>
              <a:alpha val="66000"/>
            </a:schemeClr>
          </a:solidFill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latin typeface="Berlin Sans FB" panose="020E0602020502020306" pitchFamily="34" charset="0"/>
              </a:rPr>
              <a:t>Böngészés tudományterületek; folyóiratok között</a:t>
            </a:r>
          </a:p>
        </p:txBody>
      </p:sp>
      <p:cxnSp>
        <p:nvCxnSpPr>
          <p:cNvPr id="14" name="Egyenes összekötő nyíllal 13">
            <a:extLst>
              <a:ext uri="{FF2B5EF4-FFF2-40B4-BE49-F238E27FC236}">
                <a16:creationId xmlns:a16="http://schemas.microsoft.com/office/drawing/2014/main" id="{0490A061-99BA-4DA2-94AA-A7D92290574E}"/>
              </a:ext>
            </a:extLst>
          </p:cNvPr>
          <p:cNvCxnSpPr>
            <a:cxnSpLocks/>
          </p:cNvCxnSpPr>
          <p:nvPr/>
        </p:nvCxnSpPr>
        <p:spPr>
          <a:xfrm flipH="1" flipV="1">
            <a:off x="2346167" y="2624757"/>
            <a:ext cx="444285" cy="346597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1F366DD2-D6C0-4EC9-B1CA-39A39A40954C}"/>
              </a:ext>
            </a:extLst>
          </p:cNvPr>
          <p:cNvSpPr txBox="1"/>
          <p:nvPr/>
        </p:nvSpPr>
        <p:spPr>
          <a:xfrm>
            <a:off x="1121018" y="2233771"/>
            <a:ext cx="2005780" cy="369332"/>
          </a:xfrm>
          <a:prstGeom prst="rect">
            <a:avLst/>
          </a:prstGeom>
          <a:solidFill>
            <a:schemeClr val="accent5">
              <a:lumMod val="20000"/>
              <a:lumOff val="80000"/>
              <a:alpha val="66000"/>
            </a:schemeClr>
          </a:solidFill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latin typeface="Berlin Sans FB" panose="020E0602020502020306" pitchFamily="34" charset="0"/>
              </a:rPr>
              <a:t>Egyszerű keresés</a:t>
            </a:r>
          </a:p>
        </p:txBody>
      </p:sp>
    </p:spTree>
    <p:extLst>
      <p:ext uri="{BB962C8B-B14F-4D97-AF65-F5344CB8AC3E}">
        <p14:creationId xmlns:p14="http://schemas.microsoft.com/office/powerpoint/2010/main" val="3881680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3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5"/>
          <p:cNvSpPr>
            <a:spLocks noGrp="1"/>
          </p:cNvSpPr>
          <p:nvPr>
            <p:ph type="title"/>
          </p:nvPr>
        </p:nvSpPr>
        <p:spPr>
          <a:xfrm>
            <a:off x="2052116" y="164502"/>
            <a:ext cx="7055380" cy="1031253"/>
          </a:xfrm>
          <a:effectLst>
            <a:outerShdw blurRad="177800" dist="50800" dir="5400000" algn="ctr" rotWithShape="0">
              <a:srgbClr val="000000">
                <a:alpha val="99000"/>
              </a:srgb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hu-HU" sz="3600" dirty="0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" panose="020E0602020502020306" pitchFamily="34" charset="0"/>
              </a:rPr>
              <a:t>Összetett keresés</a:t>
            </a:r>
          </a:p>
        </p:txBody>
      </p:sp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3EB5E-C694-427E-B2B2-24D1F56AF70C}" type="slidenum">
              <a:rPr lang="hu-HU" smtClean="0"/>
              <a:t>7</a:t>
            </a:fld>
            <a:endParaRPr lang="hu-HU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1756" y="984416"/>
            <a:ext cx="9596100" cy="5350271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2757675" y="2298164"/>
            <a:ext cx="2344312" cy="276447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Téglalap 4"/>
          <p:cNvSpPr/>
          <p:nvPr/>
        </p:nvSpPr>
        <p:spPr>
          <a:xfrm>
            <a:off x="1348835" y="2652083"/>
            <a:ext cx="5709991" cy="3039415"/>
          </a:xfrm>
          <a:prstGeom prst="rect">
            <a:avLst/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 6"/>
          <p:cNvSpPr/>
          <p:nvPr/>
        </p:nvSpPr>
        <p:spPr>
          <a:xfrm>
            <a:off x="2757675" y="5310621"/>
            <a:ext cx="2344312" cy="276447"/>
          </a:xfrm>
          <a:prstGeom prst="rect">
            <a:avLst/>
          </a:prstGeom>
          <a:noFill/>
          <a:ln w="28575"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8" name="Egyenes összekötő nyíllal 7"/>
          <p:cNvCxnSpPr/>
          <p:nvPr/>
        </p:nvCxnSpPr>
        <p:spPr>
          <a:xfrm flipV="1">
            <a:off x="4532750" y="2024725"/>
            <a:ext cx="758982" cy="22408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Szövegdoboz 13"/>
          <p:cNvSpPr txBox="1"/>
          <p:nvPr/>
        </p:nvSpPr>
        <p:spPr>
          <a:xfrm>
            <a:off x="5279130" y="1720769"/>
            <a:ext cx="2538607" cy="523220"/>
          </a:xfrm>
          <a:prstGeom prst="rect">
            <a:avLst/>
          </a:prstGeom>
          <a:solidFill>
            <a:schemeClr val="accent5">
              <a:lumMod val="20000"/>
              <a:lumOff val="80000"/>
              <a:alpha val="66000"/>
            </a:schemeClr>
          </a:solidFill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hu-HU" sz="1400" dirty="0">
                <a:latin typeface="Berlin Sans FB" panose="020E0602020502020306" pitchFamily="34" charset="0"/>
              </a:rPr>
              <a:t>Keresés: étterem Kínában, de nem Hong </a:t>
            </a:r>
            <a:r>
              <a:rPr lang="hu-HU" sz="1400" dirty="0" err="1">
                <a:latin typeface="Berlin Sans FB" panose="020E0602020502020306" pitchFamily="34" charset="0"/>
              </a:rPr>
              <a:t>Kongban</a:t>
            </a:r>
            <a:endParaRPr lang="hu-HU" sz="1400" dirty="0">
              <a:latin typeface="Berlin Sans FB" panose="020E0602020502020306" pitchFamily="34" charset="0"/>
            </a:endParaRPr>
          </a:p>
        </p:txBody>
      </p:sp>
      <p:cxnSp>
        <p:nvCxnSpPr>
          <p:cNvPr id="15" name="Egyenes összekötő nyíllal 14"/>
          <p:cNvCxnSpPr/>
          <p:nvPr/>
        </p:nvCxnSpPr>
        <p:spPr>
          <a:xfrm flipV="1">
            <a:off x="4802884" y="4805601"/>
            <a:ext cx="379491" cy="45059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" name="Szövegdoboz 15"/>
          <p:cNvSpPr txBox="1"/>
          <p:nvPr/>
        </p:nvSpPr>
        <p:spPr>
          <a:xfrm>
            <a:off x="4383698" y="4470613"/>
            <a:ext cx="2392215" cy="307777"/>
          </a:xfrm>
          <a:prstGeom prst="rect">
            <a:avLst/>
          </a:prstGeom>
          <a:solidFill>
            <a:schemeClr val="accent5">
              <a:lumMod val="20000"/>
              <a:lumOff val="80000"/>
              <a:alpha val="66000"/>
            </a:schemeClr>
          </a:solidFill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hu-HU" sz="1400" dirty="0">
                <a:latin typeface="Berlin Sans FB" panose="020E0602020502020306" pitchFamily="34" charset="0"/>
              </a:rPr>
              <a:t>El</a:t>
            </a:r>
            <a:r>
              <a:rPr lang="hu-HU" sz="1400" b="1" dirty="0">
                <a:latin typeface="Berlin Sans FB" panose="020E0602020502020306" pitchFamily="34" charset="0"/>
              </a:rPr>
              <a:t>ő</a:t>
            </a:r>
            <a:r>
              <a:rPr lang="hu-HU" sz="1400" dirty="0">
                <a:latin typeface="Berlin Sans FB" panose="020E0602020502020306" pitchFamily="34" charset="0"/>
              </a:rPr>
              <a:t>fizetett tartalom</a:t>
            </a:r>
          </a:p>
        </p:txBody>
      </p:sp>
      <p:cxnSp>
        <p:nvCxnSpPr>
          <p:cNvPr id="26" name="Egyenes összekötő nyíllal 25"/>
          <p:cNvCxnSpPr/>
          <p:nvPr/>
        </p:nvCxnSpPr>
        <p:spPr>
          <a:xfrm>
            <a:off x="7072742" y="3816952"/>
            <a:ext cx="582960" cy="653661"/>
          </a:xfrm>
          <a:prstGeom prst="straightConnector1">
            <a:avLst/>
          </a:prstGeom>
          <a:ln w="28575">
            <a:solidFill>
              <a:schemeClr val="tx1"/>
            </a:solidFill>
            <a:prstDash val="sysDash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0" name="Szövegdoboz 29"/>
          <p:cNvSpPr txBox="1"/>
          <p:nvPr/>
        </p:nvSpPr>
        <p:spPr>
          <a:xfrm>
            <a:off x="7267966" y="4525487"/>
            <a:ext cx="1690578" cy="584775"/>
          </a:xfrm>
          <a:prstGeom prst="rect">
            <a:avLst/>
          </a:prstGeom>
          <a:solidFill>
            <a:schemeClr val="tx1">
              <a:alpha val="66000"/>
            </a:schemeClr>
          </a:solidFill>
          <a:ln w="28575">
            <a:solidFill>
              <a:srgbClr val="C00000"/>
            </a:solidFill>
            <a:prstDash val="sysDash"/>
          </a:ln>
          <a:effectLst/>
        </p:spPr>
        <p:txBody>
          <a:bodyPr wrap="square" rtlCol="0">
            <a:spAutoFit/>
          </a:bodyPr>
          <a:lstStyle/>
          <a:p>
            <a:r>
              <a:rPr lang="hu-HU" sz="3200" dirty="0">
                <a:solidFill>
                  <a:srgbClr val="C00000"/>
                </a:solidFill>
                <a:latin typeface="Berlin Sans FB" panose="020E0602020502020306" pitchFamily="34" charset="0"/>
              </a:rPr>
              <a:t>SZ</a:t>
            </a:r>
            <a:r>
              <a:rPr lang="hu-HU" sz="3200" b="1" dirty="0">
                <a:solidFill>
                  <a:srgbClr val="C00000"/>
                </a:solidFill>
                <a:latin typeface="Berlin Sans FB" panose="020E0602020502020306" pitchFamily="34" charset="0"/>
              </a:rPr>
              <a:t>Ű</a:t>
            </a:r>
            <a:r>
              <a:rPr lang="hu-HU" sz="3200" dirty="0">
                <a:solidFill>
                  <a:srgbClr val="C00000"/>
                </a:solidFill>
                <a:latin typeface="Berlin Sans FB" panose="020E0602020502020306" pitchFamily="34" charset="0"/>
              </a:rPr>
              <a:t>R</a:t>
            </a:r>
            <a:r>
              <a:rPr lang="hu-HU" sz="3200" b="1" dirty="0">
                <a:solidFill>
                  <a:srgbClr val="C00000"/>
                </a:solidFill>
                <a:latin typeface="Berlin Sans FB" panose="020E0602020502020306" pitchFamily="34" charset="0"/>
              </a:rPr>
              <a:t>Ő</a:t>
            </a:r>
            <a:r>
              <a:rPr lang="hu-HU" sz="3200" dirty="0">
                <a:solidFill>
                  <a:srgbClr val="C00000"/>
                </a:solidFill>
                <a:latin typeface="Berlin Sans FB" panose="020E0602020502020306" pitchFamily="34" charset="0"/>
              </a:rPr>
              <a:t>K</a:t>
            </a:r>
          </a:p>
        </p:txBody>
      </p:sp>
    </p:spTree>
    <p:extLst>
      <p:ext uri="{BB962C8B-B14F-4D97-AF65-F5344CB8AC3E}">
        <p14:creationId xmlns:p14="http://schemas.microsoft.com/office/powerpoint/2010/main" val="2044324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14" grpId="0" animBg="1"/>
      <p:bldP spid="16" grpId="0" animBg="1"/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3EB5E-C694-427E-B2B2-24D1F56AF70C}" type="slidenum">
              <a:rPr lang="hu-HU" smtClean="0"/>
              <a:t>8</a:t>
            </a:fld>
            <a:endParaRPr lang="hu-HU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139" y="764993"/>
            <a:ext cx="10067343" cy="5846205"/>
          </a:xfrm>
          <a:prstGeom prst="rect">
            <a:avLst/>
          </a:prstGeom>
        </p:spPr>
      </p:pic>
      <p:sp>
        <p:nvSpPr>
          <p:cNvPr id="4" name="Cím 5"/>
          <p:cNvSpPr txBox="1">
            <a:spLocks/>
          </p:cNvSpPr>
          <p:nvPr/>
        </p:nvSpPr>
        <p:spPr>
          <a:xfrm>
            <a:off x="2154121" y="138331"/>
            <a:ext cx="7055380" cy="1031253"/>
          </a:xfrm>
          <a:prstGeom prst="rect">
            <a:avLst/>
          </a:prstGeom>
          <a:effectLst>
            <a:outerShdw blurRad="177800" dist="50800" dir="5400000" algn="ctr" rotWithShape="0">
              <a:srgbClr val="000000">
                <a:alpha val="99000"/>
              </a:srgbClr>
            </a:outerShdw>
          </a:effectLst>
        </p:spPr>
        <p:txBody>
          <a:bodyPr/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u-HU" sz="3600" dirty="0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" panose="020E0602020502020306" pitchFamily="34" charset="0"/>
              </a:rPr>
              <a:t>Találati lista</a:t>
            </a:r>
          </a:p>
        </p:txBody>
      </p:sp>
      <p:sp>
        <p:nvSpPr>
          <p:cNvPr id="8" name="Téglalap 7"/>
          <p:cNvSpPr/>
          <p:nvPr/>
        </p:nvSpPr>
        <p:spPr>
          <a:xfrm>
            <a:off x="8699138" y="2538101"/>
            <a:ext cx="1020726" cy="29771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Ellipszis 8"/>
          <p:cNvSpPr/>
          <p:nvPr/>
        </p:nvSpPr>
        <p:spPr>
          <a:xfrm>
            <a:off x="9420359" y="5107688"/>
            <a:ext cx="520994" cy="460744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14" name="Egyenes összekötő nyíllal 13"/>
          <p:cNvCxnSpPr/>
          <p:nvPr/>
        </p:nvCxnSpPr>
        <p:spPr>
          <a:xfrm flipV="1">
            <a:off x="9719864" y="4962542"/>
            <a:ext cx="563526" cy="15949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0" name="Szövegdoboz 19"/>
          <p:cNvSpPr txBox="1"/>
          <p:nvPr/>
        </p:nvSpPr>
        <p:spPr>
          <a:xfrm>
            <a:off x="10283390" y="4814256"/>
            <a:ext cx="1695894" cy="307777"/>
          </a:xfrm>
          <a:prstGeom prst="rect">
            <a:avLst/>
          </a:prstGeom>
          <a:solidFill>
            <a:schemeClr val="accent5">
              <a:lumMod val="20000"/>
              <a:lumOff val="80000"/>
              <a:alpha val="66000"/>
            </a:schemeClr>
          </a:solidFill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hu-HU" sz="1400" dirty="0">
                <a:latin typeface="Berlin Sans FB" panose="020E0602020502020306" pitchFamily="34" charset="0"/>
              </a:rPr>
              <a:t>Letöltés PDF-ben</a:t>
            </a:r>
          </a:p>
        </p:txBody>
      </p:sp>
      <p:cxnSp>
        <p:nvCxnSpPr>
          <p:cNvPr id="22" name="Egyenes összekötő nyíllal 21"/>
          <p:cNvCxnSpPr/>
          <p:nvPr/>
        </p:nvCxnSpPr>
        <p:spPr>
          <a:xfrm flipH="1" flipV="1">
            <a:off x="8150745" y="1840537"/>
            <a:ext cx="470491" cy="180755"/>
          </a:xfrm>
          <a:prstGeom prst="straightConnector1">
            <a:avLst/>
          </a:prstGeom>
          <a:ln w="19050">
            <a:solidFill>
              <a:schemeClr val="tx1"/>
            </a:solidFill>
            <a:prstDash val="sysDash"/>
            <a:headEnd type="none"/>
            <a:tailEnd type="triangle"/>
          </a:ln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Szövegdoboz 23"/>
          <p:cNvSpPr txBox="1"/>
          <p:nvPr/>
        </p:nvSpPr>
        <p:spPr>
          <a:xfrm>
            <a:off x="9320322" y="1908015"/>
            <a:ext cx="1323755" cy="276999"/>
          </a:xfrm>
          <a:prstGeom prst="rect">
            <a:avLst/>
          </a:prstGeom>
          <a:solidFill>
            <a:schemeClr val="accent5">
              <a:lumMod val="20000"/>
              <a:lumOff val="80000"/>
              <a:alpha val="82000"/>
            </a:schemeClr>
          </a:solidFill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hu-HU" sz="1200" dirty="0">
                <a:latin typeface="Berlin Sans FB" panose="020E0602020502020306" pitchFamily="34" charset="0"/>
              </a:rPr>
              <a:t>Keresés mentése</a:t>
            </a:r>
          </a:p>
        </p:txBody>
      </p:sp>
      <p:cxnSp>
        <p:nvCxnSpPr>
          <p:cNvPr id="26" name="Egyenes összekötő nyíllal 25"/>
          <p:cNvCxnSpPr/>
          <p:nvPr/>
        </p:nvCxnSpPr>
        <p:spPr>
          <a:xfrm flipV="1">
            <a:off x="9359225" y="2211973"/>
            <a:ext cx="321631" cy="260774"/>
          </a:xfrm>
          <a:prstGeom prst="straightConnector1">
            <a:avLst/>
          </a:prstGeom>
          <a:ln w="19050">
            <a:solidFill>
              <a:schemeClr val="tx1"/>
            </a:solidFill>
            <a:prstDash val="sysDash"/>
            <a:headEnd type="none"/>
            <a:tailEnd type="triangle"/>
          </a:ln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églalap 28"/>
          <p:cNvSpPr/>
          <p:nvPr/>
        </p:nvSpPr>
        <p:spPr>
          <a:xfrm>
            <a:off x="8901673" y="764993"/>
            <a:ext cx="618342" cy="468381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Téglalap 4"/>
          <p:cNvSpPr/>
          <p:nvPr/>
        </p:nvSpPr>
        <p:spPr>
          <a:xfrm>
            <a:off x="8409243" y="291571"/>
            <a:ext cx="1646724" cy="461665"/>
          </a:xfrm>
          <a:prstGeom prst="rect">
            <a:avLst/>
          </a:prstGeom>
          <a:ln w="19050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hu-HU" sz="1200" dirty="0">
                <a:latin typeface="Berlin Sans FB" panose="020E0602020502020306" pitchFamily="34" charset="0"/>
              </a:rPr>
              <a:t>Saját felhasználó fiók létrehozása</a:t>
            </a:r>
          </a:p>
        </p:txBody>
      </p:sp>
    </p:spTree>
    <p:extLst>
      <p:ext uri="{BB962C8B-B14F-4D97-AF65-F5344CB8AC3E}">
        <p14:creationId xmlns:p14="http://schemas.microsoft.com/office/powerpoint/2010/main" val="790159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20" grpId="0" animBg="1"/>
      <p:bldP spid="24" grpId="0" animBg="1"/>
      <p:bldP spid="29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A047DBA-CBD1-4A34-BE3A-A1C4376E5568}"/>
              </a:ext>
            </a:extLst>
          </p:cNvPr>
          <p:cNvSpPr txBox="1">
            <a:spLocks/>
          </p:cNvSpPr>
          <p:nvPr/>
        </p:nvSpPr>
        <p:spPr>
          <a:xfrm>
            <a:off x="2568310" y="291814"/>
            <a:ext cx="7055380" cy="675749"/>
          </a:xfrm>
          <a:prstGeom prst="rect">
            <a:avLst/>
          </a:prstGeom>
          <a:effectLst>
            <a:outerShdw blurRad="444500" dist="50800" dir="5400000" algn="ctr" rotWithShape="0">
              <a:srgbClr val="000000">
                <a:alpha val="99000"/>
              </a:srgbClr>
            </a:outerShdw>
          </a:effectLst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3600" dirty="0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 Demi" panose="020E0802020502020306" pitchFamily="34" charset="0"/>
              </a:rPr>
              <a:t>Könyves adatbázisok</a:t>
            </a:r>
          </a:p>
        </p:txBody>
      </p:sp>
      <p:sp>
        <p:nvSpPr>
          <p:cNvPr id="3" name="Tartalom helye 6">
            <a:extLst>
              <a:ext uri="{FF2B5EF4-FFF2-40B4-BE49-F238E27FC236}">
                <a16:creationId xmlns:a16="http://schemas.microsoft.com/office/drawing/2014/main" id="{C0B7939A-4E66-4FC1-B09B-8DE1512ACCDA}"/>
              </a:ext>
            </a:extLst>
          </p:cNvPr>
          <p:cNvSpPr txBox="1">
            <a:spLocks/>
          </p:cNvSpPr>
          <p:nvPr/>
        </p:nvSpPr>
        <p:spPr>
          <a:xfrm>
            <a:off x="1456660" y="1191776"/>
            <a:ext cx="9750056" cy="486496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2400" dirty="0" err="1">
                <a:solidFill>
                  <a:srgbClr val="00B0F0"/>
                </a:solidFill>
              </a:rPr>
              <a:t>Interkönyv</a:t>
            </a:r>
            <a:r>
              <a:rPr lang="hu-HU" sz="2400" dirty="0">
                <a:solidFill>
                  <a:srgbClr val="00B0F0"/>
                </a:solidFill>
              </a:rPr>
              <a:t>:</a:t>
            </a:r>
            <a:r>
              <a:rPr lang="hu-HU" sz="2400" dirty="0"/>
              <a:t> </a:t>
            </a:r>
            <a:r>
              <a:rPr lang="hu-HU" sz="2400" b="1" dirty="0">
                <a:solidFill>
                  <a:srgbClr val="92D05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https://edu.interkonyv.hu/mainPage</a:t>
            </a:r>
            <a:endParaRPr lang="hu-HU" sz="2400" b="1" dirty="0">
              <a:solidFill>
                <a:srgbClr val="92D05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hu-HU" sz="2400" dirty="0"/>
              <a:t>   A </a:t>
            </a:r>
            <a:r>
              <a:rPr lang="hu-HU" sz="2400" dirty="0" err="1"/>
              <a:t>Typotex</a:t>
            </a:r>
            <a:r>
              <a:rPr lang="hu-HU" sz="2400" dirty="0"/>
              <a:t> kiadó szakkönyvei, felsőfokú tankönyvei, jegyzetei</a:t>
            </a:r>
          </a:p>
          <a:p>
            <a:r>
              <a:rPr lang="hu-HU" sz="2400" dirty="0" err="1">
                <a:solidFill>
                  <a:srgbClr val="00B0F0"/>
                </a:solidFill>
              </a:rPr>
              <a:t>L’Harmattan</a:t>
            </a:r>
            <a:r>
              <a:rPr lang="hu-HU" sz="2400" dirty="0">
                <a:solidFill>
                  <a:srgbClr val="00B0F0"/>
                </a:solidFill>
              </a:rPr>
              <a:t> Open Access: </a:t>
            </a:r>
            <a:r>
              <a:rPr lang="hu-HU" sz="2400" b="1" dirty="0">
                <a:solidFill>
                  <a:srgbClr val="92D05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https://openaccess.hu/</a:t>
            </a:r>
            <a:r>
              <a:rPr lang="hu-HU" sz="2400" b="1" dirty="0">
                <a:solidFill>
                  <a:srgbClr val="92D050"/>
                </a:solidFill>
              </a:rPr>
              <a:t> </a:t>
            </a:r>
          </a:p>
          <a:p>
            <a:pPr marL="0" indent="0">
              <a:buNone/>
            </a:pPr>
            <a:r>
              <a:rPr lang="hu-HU" sz="2400" b="1" dirty="0">
                <a:solidFill>
                  <a:srgbClr val="92D050"/>
                </a:solidFill>
              </a:rPr>
              <a:t>   </a:t>
            </a:r>
            <a:r>
              <a:rPr lang="hu-HU" sz="2400" dirty="0"/>
              <a:t>A </a:t>
            </a:r>
            <a:r>
              <a:rPr lang="hu-HU" sz="2400" dirty="0" err="1"/>
              <a:t>L’Harmattan</a:t>
            </a:r>
            <a:r>
              <a:rPr lang="hu-HU" sz="2400" dirty="0"/>
              <a:t> Kiadó szak- és tankönyvei, valamint </a:t>
            </a:r>
            <a:br>
              <a:rPr lang="hu-HU" sz="2400" dirty="0"/>
            </a:br>
            <a:r>
              <a:rPr lang="hu-HU" sz="2400" dirty="0"/>
              <a:t>   szépirodalmi művek </a:t>
            </a:r>
          </a:p>
          <a:p>
            <a:r>
              <a:rPr lang="hu-HU" sz="2400" dirty="0">
                <a:solidFill>
                  <a:srgbClr val="00B0F0"/>
                </a:solidFill>
              </a:rPr>
              <a:t>Kossuth Kiadó: </a:t>
            </a:r>
            <a:r>
              <a:rPr lang="hu-HU" sz="2400" b="1" dirty="0">
                <a:solidFill>
                  <a:srgbClr val="92D05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https://zeusz.kossuth.hu/start</a:t>
            </a:r>
            <a:endParaRPr lang="hu-HU" sz="2400" b="1" dirty="0">
              <a:solidFill>
                <a:srgbClr val="92D05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hu-HU" sz="2400" b="1" dirty="0">
                <a:solidFill>
                  <a:srgbClr val="92D050"/>
                </a:solidFill>
              </a:rPr>
              <a:t>   </a:t>
            </a:r>
            <a:r>
              <a:rPr lang="hu-HU" sz="2400" dirty="0"/>
              <a:t>Nagyjából 250 szakkönyv és kb. 130 szépirodalmi mű</a:t>
            </a:r>
          </a:p>
          <a:p>
            <a:r>
              <a:rPr lang="hu-HU" sz="2400" dirty="0">
                <a:solidFill>
                  <a:srgbClr val="00B0F0"/>
                </a:solidFill>
              </a:rPr>
              <a:t>MERSZ: </a:t>
            </a:r>
            <a:r>
              <a:rPr lang="hu-HU" sz="2400" b="1" dirty="0">
                <a:solidFill>
                  <a:srgbClr val="92D05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https://mersz.hu/</a:t>
            </a:r>
            <a:endParaRPr lang="hu-HU" sz="2400" b="1" dirty="0">
              <a:solidFill>
                <a:srgbClr val="92D05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hu-HU" sz="2400" b="1" dirty="0">
                <a:solidFill>
                  <a:srgbClr val="92D050"/>
                </a:solidFill>
              </a:rPr>
              <a:t>   </a:t>
            </a:r>
            <a:r>
              <a:rPr lang="hu-HU" sz="2400" dirty="0"/>
              <a:t>Az Akadémiai Kiadó elektronikus gyűjteménye</a:t>
            </a:r>
          </a:p>
          <a:p>
            <a:r>
              <a:rPr lang="hu-HU" sz="2400" dirty="0">
                <a:solidFill>
                  <a:srgbClr val="00B0F0"/>
                </a:solidFill>
              </a:rPr>
              <a:t>Szaktárs: </a:t>
            </a:r>
            <a:r>
              <a:rPr lang="hu-HU" sz="2400" b="1" dirty="0">
                <a:solidFill>
                  <a:srgbClr val="92D05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https://www.szaktars.hu/</a:t>
            </a:r>
            <a:endParaRPr lang="hu-HU" sz="2400" b="1" dirty="0">
              <a:solidFill>
                <a:srgbClr val="92D050"/>
              </a:solidFill>
            </a:endParaRPr>
          </a:p>
          <a:p>
            <a:pPr marL="266700" indent="-266700">
              <a:buNone/>
            </a:pPr>
            <a:r>
              <a:rPr lang="hu-HU" sz="2400" b="1" dirty="0">
                <a:solidFill>
                  <a:srgbClr val="92D050"/>
                </a:solidFill>
              </a:rPr>
              <a:t>   </a:t>
            </a:r>
            <a:r>
              <a:rPr lang="hu-HU" sz="2400" dirty="0"/>
              <a:t>A következő kiadók könyvei érhetők el: Osiris, Szaktudás, Gondolat, Napvilág</a:t>
            </a:r>
          </a:p>
        </p:txBody>
      </p:sp>
    </p:spTree>
    <p:extLst>
      <p:ext uri="{BB962C8B-B14F-4D97-AF65-F5344CB8AC3E}">
        <p14:creationId xmlns:p14="http://schemas.microsoft.com/office/powerpoint/2010/main" val="18560031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egoe UI">
      <a:majorFont>
        <a:latin typeface="Segoe UI Semilight"/>
        <a:ea typeface=""/>
        <a:cs typeface=""/>
      </a:majorFont>
      <a:minorFont>
        <a:latin typeface="Segoe UI Semi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gyéni tervezé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egoe UI">
      <a:majorFont>
        <a:latin typeface="Segoe UI Semilight"/>
        <a:ea typeface=""/>
        <a:cs typeface=""/>
      </a:majorFont>
      <a:minorFont>
        <a:latin typeface="Segoe UI Semi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Egyéni tervezé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egoe UI">
      <a:majorFont>
        <a:latin typeface="Segoe UI Semilight"/>
        <a:ea typeface=""/>
        <a:cs typeface=""/>
      </a:majorFont>
      <a:minorFont>
        <a:latin typeface="Segoe UI Semi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Egyéni tervezé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egoe UI">
      <a:majorFont>
        <a:latin typeface="Segoe UI Semilight"/>
        <a:ea typeface=""/>
        <a:cs typeface=""/>
      </a:majorFont>
      <a:minorFont>
        <a:latin typeface="Segoe UI Semi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860</Words>
  <Application>Microsoft Office PowerPoint</Application>
  <PresentationFormat>Szélesvásznú</PresentationFormat>
  <Paragraphs>134</Paragraphs>
  <Slides>26</Slides>
  <Notes>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4</vt:i4>
      </vt:variant>
      <vt:variant>
        <vt:lpstr>Diacímek</vt:lpstr>
      </vt:variant>
      <vt:variant>
        <vt:i4>26</vt:i4>
      </vt:variant>
    </vt:vector>
  </HeadingPairs>
  <TitlesOfParts>
    <vt:vector size="36" baseType="lpstr">
      <vt:lpstr>Arial</vt:lpstr>
      <vt:lpstr>Berlin Sans FB</vt:lpstr>
      <vt:lpstr>Berlin Sans FB Demi</vt:lpstr>
      <vt:lpstr>Calibri</vt:lpstr>
      <vt:lpstr>Segoe UI Semilight</vt:lpstr>
      <vt:lpstr>Wingdings</vt:lpstr>
      <vt:lpstr>Office-téma</vt:lpstr>
      <vt:lpstr>Egyéni tervezés</vt:lpstr>
      <vt:lpstr>1_Egyéni tervezés</vt:lpstr>
      <vt:lpstr>2_Egyéni tervezés</vt:lpstr>
      <vt:lpstr>PowerPoint-bemutató</vt:lpstr>
      <vt:lpstr>PowerPoint-bemutató</vt:lpstr>
      <vt:lpstr>PowerPoint-bemutató</vt:lpstr>
      <vt:lpstr>PowerPoint-bemutató</vt:lpstr>
      <vt:lpstr>Folyóirat adatbázisok</vt:lpstr>
      <vt:lpstr>SAGE</vt:lpstr>
      <vt:lpstr>Összetett keresés</vt:lpstr>
      <vt:lpstr>PowerPoint-bemutató</vt:lpstr>
      <vt:lpstr>PowerPoint-bemutató</vt:lpstr>
      <vt:lpstr>MERSZ</vt:lpstr>
      <vt:lpstr>E-könyv és  folyóirat adatbázisok</vt:lpstr>
      <vt:lpstr>Emerald</vt:lpstr>
      <vt:lpstr>Összetett keresés</vt:lpstr>
      <vt:lpstr>PowerPoint-bemutató</vt:lpstr>
      <vt:lpstr>ProQuest Central</vt:lpstr>
      <vt:lpstr>PowerPoint-bemutató</vt:lpstr>
      <vt:lpstr>SpringerLink</vt:lpstr>
      <vt:lpstr>Összetett keresés</vt:lpstr>
      <vt:lpstr>PowerPoint-bemutató</vt:lpstr>
      <vt:lpstr>Speciális adatbázisok</vt:lpstr>
      <vt:lpstr>EMIS</vt:lpstr>
      <vt:lpstr>PowerPoint-bemutató</vt:lpstr>
      <vt:lpstr>UNWTO Elibrary </vt:lpstr>
      <vt:lpstr>Összetett keresés</vt:lpstr>
      <vt:lpstr>Találati lista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Patonai Kata</dc:creator>
  <cp:lastModifiedBy>Herczeg Renáta</cp:lastModifiedBy>
  <cp:revision>92</cp:revision>
  <dcterms:created xsi:type="dcterms:W3CDTF">2016-05-03T11:40:33Z</dcterms:created>
  <dcterms:modified xsi:type="dcterms:W3CDTF">2024-09-26T14:38:33Z</dcterms:modified>
</cp:coreProperties>
</file>